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4"/>
  </p:sldMasterIdLst>
  <p:handoutMasterIdLst>
    <p:handoutMasterId r:id="rId105"/>
  </p:handoutMasterIdLst>
  <p:sldIdLst>
    <p:sldId id="256" r:id="rId5"/>
    <p:sldId id="447" r:id="rId6"/>
    <p:sldId id="258" r:id="rId7"/>
    <p:sldId id="260" r:id="rId8"/>
    <p:sldId id="259" r:id="rId9"/>
    <p:sldId id="264" r:id="rId10"/>
    <p:sldId id="265" r:id="rId11"/>
    <p:sldId id="266" r:id="rId12"/>
    <p:sldId id="261" r:id="rId13"/>
    <p:sldId id="263" r:id="rId14"/>
    <p:sldId id="326" r:id="rId15"/>
    <p:sldId id="327" r:id="rId16"/>
    <p:sldId id="328" r:id="rId17"/>
    <p:sldId id="329" r:id="rId18"/>
    <p:sldId id="330" r:id="rId19"/>
    <p:sldId id="331" r:id="rId20"/>
    <p:sldId id="332" r:id="rId21"/>
    <p:sldId id="333" r:id="rId22"/>
    <p:sldId id="334" r:id="rId23"/>
    <p:sldId id="277" r:id="rId24"/>
    <p:sldId id="262" r:id="rId25"/>
    <p:sldId id="267" r:id="rId26"/>
    <p:sldId id="268" r:id="rId27"/>
    <p:sldId id="269" r:id="rId28"/>
    <p:sldId id="270" r:id="rId29"/>
    <p:sldId id="271" r:id="rId30"/>
    <p:sldId id="272" r:id="rId31"/>
    <p:sldId id="273" r:id="rId32"/>
    <p:sldId id="274" r:id="rId33"/>
    <p:sldId id="276" r:id="rId34"/>
    <p:sldId id="275" r:id="rId35"/>
    <p:sldId id="278" r:id="rId36"/>
    <p:sldId id="279" r:id="rId37"/>
    <p:sldId id="280" r:id="rId38"/>
    <p:sldId id="282" r:id="rId39"/>
    <p:sldId id="284" r:id="rId40"/>
    <p:sldId id="287" r:id="rId41"/>
    <p:sldId id="286" r:id="rId42"/>
    <p:sldId id="288" r:id="rId43"/>
    <p:sldId id="289" r:id="rId44"/>
    <p:sldId id="290" r:id="rId45"/>
    <p:sldId id="291" r:id="rId46"/>
    <p:sldId id="295" r:id="rId47"/>
    <p:sldId id="292" r:id="rId48"/>
    <p:sldId id="293" r:id="rId49"/>
    <p:sldId id="294" r:id="rId50"/>
    <p:sldId id="296" r:id="rId51"/>
    <p:sldId id="448" r:id="rId52"/>
    <p:sldId id="297" r:id="rId53"/>
    <p:sldId id="298" r:id="rId54"/>
    <p:sldId id="299" r:id="rId55"/>
    <p:sldId id="300" r:id="rId56"/>
    <p:sldId id="362" r:id="rId57"/>
    <p:sldId id="302" r:id="rId58"/>
    <p:sldId id="301" r:id="rId59"/>
    <p:sldId id="303" r:id="rId60"/>
    <p:sldId id="304" r:id="rId61"/>
    <p:sldId id="305" r:id="rId62"/>
    <p:sldId id="306" r:id="rId63"/>
    <p:sldId id="308" r:id="rId64"/>
    <p:sldId id="307" r:id="rId65"/>
    <p:sldId id="309" r:id="rId66"/>
    <p:sldId id="311" r:id="rId67"/>
    <p:sldId id="312" r:id="rId68"/>
    <p:sldId id="313" r:id="rId69"/>
    <p:sldId id="314" r:id="rId70"/>
    <p:sldId id="315" r:id="rId71"/>
    <p:sldId id="316" r:id="rId72"/>
    <p:sldId id="323" r:id="rId73"/>
    <p:sldId id="317" r:id="rId74"/>
    <p:sldId id="318" r:id="rId75"/>
    <p:sldId id="320" r:id="rId76"/>
    <p:sldId id="324" r:id="rId77"/>
    <p:sldId id="322" r:id="rId78"/>
    <p:sldId id="350" r:id="rId79"/>
    <p:sldId id="357" r:id="rId80"/>
    <p:sldId id="351" r:id="rId81"/>
    <p:sldId id="353" r:id="rId82"/>
    <p:sldId id="354" r:id="rId83"/>
    <p:sldId id="355" r:id="rId84"/>
    <p:sldId id="356" r:id="rId85"/>
    <p:sldId id="352" r:id="rId86"/>
    <p:sldId id="358" r:id="rId87"/>
    <p:sldId id="335" r:id="rId88"/>
    <p:sldId id="359" r:id="rId89"/>
    <p:sldId id="336" r:id="rId90"/>
    <p:sldId id="337" r:id="rId91"/>
    <p:sldId id="338" r:id="rId92"/>
    <p:sldId id="360" r:id="rId93"/>
    <p:sldId id="361" r:id="rId94"/>
    <p:sldId id="340" r:id="rId95"/>
    <p:sldId id="341" r:id="rId96"/>
    <p:sldId id="342" r:id="rId97"/>
    <p:sldId id="345" r:id="rId98"/>
    <p:sldId id="344" r:id="rId99"/>
    <p:sldId id="346" r:id="rId100"/>
    <p:sldId id="347" r:id="rId101"/>
    <p:sldId id="348" r:id="rId102"/>
    <p:sldId id="349" r:id="rId103"/>
    <p:sldId id="325" r:id="rId10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3923" autoAdjust="0"/>
  </p:normalViewPr>
  <p:slideViewPr>
    <p:cSldViewPr snapToGrid="0">
      <p:cViewPr>
        <p:scale>
          <a:sx n="150" d="100"/>
          <a:sy n="150" d="100"/>
        </p:scale>
        <p:origin x="285" y="-1591"/>
      </p:cViewPr>
      <p:guideLst/>
    </p:cSldViewPr>
  </p:slideViewPr>
  <p:notesTextViewPr>
    <p:cViewPr>
      <p:scale>
        <a:sx n="1" d="1"/>
        <a:sy n="1" d="1"/>
      </p:scale>
      <p:origin x="0" y="0"/>
    </p:cViewPr>
  </p:notesTextViewPr>
  <p:notesViewPr>
    <p:cSldViewPr snapToGrid="0">
      <p:cViewPr varScale="1">
        <p:scale>
          <a:sx n="55" d="100"/>
          <a:sy n="55" d="100"/>
        </p:scale>
        <p:origin x="2880"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viewProps" Target="viewProps.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ableStyles" Target="tableStyle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F470068C-408F-4AA5-AFD8-252D21E2AF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101C65AC-AEFE-4F13-A27E-E1B1557F16D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3F9FEB4-E2A1-4251-8BAA-D5509E2FA845}" type="datetimeFigureOut">
              <a:rPr lang="es-ES" smtClean="0"/>
              <a:t>06/07/2019</a:t>
            </a:fld>
            <a:endParaRPr lang="es-ES"/>
          </a:p>
        </p:txBody>
      </p:sp>
      <p:sp>
        <p:nvSpPr>
          <p:cNvPr id="4" name="Marcador de pie de página 3">
            <a:extLst>
              <a:ext uri="{FF2B5EF4-FFF2-40B4-BE49-F238E27FC236}">
                <a16:creationId xmlns:a16="http://schemas.microsoft.com/office/drawing/2014/main" id="{8DB8F38F-A1A2-4136-B0E9-EA940502A91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FE474FFC-6E9D-4722-B695-280D2D4D2CF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542FE6B-945A-4926-AE35-605D3B212F7E}" type="slidenum">
              <a:rPr lang="es-ES" smtClean="0"/>
              <a:t>‹Nº›</a:t>
            </a:fld>
            <a:endParaRPr lang="es-ES"/>
          </a:p>
        </p:txBody>
      </p:sp>
    </p:spTree>
    <p:extLst>
      <p:ext uri="{BB962C8B-B14F-4D97-AF65-F5344CB8AC3E}">
        <p14:creationId xmlns:p14="http://schemas.microsoft.com/office/powerpoint/2010/main" val="341908520"/>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a de título">
    <p:spTree>
      <p:nvGrpSpPr>
        <p:cNvPr id="1" name=""/>
        <p:cNvGrpSpPr/>
        <p:nvPr/>
      </p:nvGrpSpPr>
      <p:grpSpPr>
        <a:xfrm>
          <a:off x="0" y="0"/>
          <a:ext cx="0" cy="0"/>
          <a:chOff x="0" y="0"/>
          <a:chExt cx="0" cy="0"/>
        </a:xfrm>
      </p:grpSpPr>
      <p:sp>
        <p:nvSpPr>
          <p:cNvPr id="7" name="Rectángulo 6"/>
          <p:cNvSpPr/>
          <p:nvPr userDrawn="1"/>
        </p:nvSpPr>
        <p:spPr>
          <a:xfrm>
            <a:off x="0" y="0"/>
            <a:ext cx="9144000" cy="6858000"/>
          </a:xfrm>
          <a:prstGeom prst="rect">
            <a:avLst/>
          </a:prstGeom>
          <a:gradFill flip="none" rotWithShape="1">
            <a:gsLst>
              <a:gs pos="90000">
                <a:srgbClr val="FFFF00"/>
              </a:gs>
              <a:gs pos="0">
                <a:srgbClr val="FFC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4" name="Imagen 13"/>
          <p:cNvPicPr>
            <a:picLocks noChangeAspect="1"/>
          </p:cNvPicPr>
          <p:nvPr userDrawn="1"/>
        </p:nvPicPr>
        <p:blipFill>
          <a:blip r:embed="rId2"/>
          <a:stretch>
            <a:fillRect/>
          </a:stretch>
        </p:blipFill>
        <p:spPr>
          <a:xfrm>
            <a:off x="47554" y="3942376"/>
            <a:ext cx="9026142" cy="2787485"/>
          </a:xfrm>
          <a:prstGeom prst="rect">
            <a:avLst/>
          </a:prstGeom>
        </p:spPr>
      </p:pic>
      <p:pic>
        <p:nvPicPr>
          <p:cNvPr id="16" name="Imagen 15"/>
          <p:cNvPicPr>
            <a:picLocks noChangeAspect="1"/>
          </p:cNvPicPr>
          <p:nvPr userDrawn="1"/>
        </p:nvPicPr>
        <p:blipFill>
          <a:blip r:embed="rId3"/>
          <a:stretch>
            <a:fillRect/>
          </a:stretch>
        </p:blipFill>
        <p:spPr>
          <a:xfrm>
            <a:off x="935022" y="722994"/>
            <a:ext cx="7251207" cy="1633731"/>
          </a:xfrm>
          <a:prstGeom prst="rect">
            <a:avLst/>
          </a:prstGeom>
        </p:spPr>
      </p:pic>
      <p:sp>
        <p:nvSpPr>
          <p:cNvPr id="17" name="CuadroTexto 16"/>
          <p:cNvSpPr txBox="1"/>
          <p:nvPr userDrawn="1"/>
        </p:nvSpPr>
        <p:spPr>
          <a:xfrm>
            <a:off x="4266810" y="4585568"/>
            <a:ext cx="4989956" cy="769441"/>
          </a:xfrm>
          <a:prstGeom prst="rect">
            <a:avLst/>
          </a:prstGeom>
          <a:noFill/>
        </p:spPr>
        <p:txBody>
          <a:bodyPr wrap="none" rtlCol="0">
            <a:spAutoFit/>
          </a:bodyPr>
          <a:lstStyle/>
          <a:p>
            <a:r>
              <a:rPr lang="es-ES" sz="4400" dirty="0">
                <a:latin typeface="TrashHand" panose="00000400000000000000" pitchFamily="2" charset="0"/>
              </a:rPr>
              <a:t>Máster Data </a:t>
            </a:r>
            <a:r>
              <a:rPr lang="es-ES" sz="4400" dirty="0" err="1">
                <a:latin typeface="TrashHand" panose="00000400000000000000" pitchFamily="2" charset="0"/>
              </a:rPr>
              <a:t>Science</a:t>
            </a:r>
            <a:endParaRPr lang="es-ES" sz="4400" dirty="0">
              <a:latin typeface="TrashHand" panose="00000400000000000000" pitchFamily="2" charset="0"/>
            </a:endParaRPr>
          </a:p>
        </p:txBody>
      </p:sp>
      <p:sp>
        <p:nvSpPr>
          <p:cNvPr id="19" name="CuadroTexto 18"/>
          <p:cNvSpPr txBox="1"/>
          <p:nvPr userDrawn="1"/>
        </p:nvSpPr>
        <p:spPr>
          <a:xfrm>
            <a:off x="5544402" y="5355009"/>
            <a:ext cx="2024721" cy="707886"/>
          </a:xfrm>
          <a:prstGeom prst="rect">
            <a:avLst/>
          </a:prstGeom>
          <a:noFill/>
        </p:spPr>
        <p:txBody>
          <a:bodyPr wrap="none" rtlCol="0">
            <a:spAutoFit/>
          </a:bodyPr>
          <a:lstStyle/>
          <a:p>
            <a:pPr algn="ctr"/>
            <a:r>
              <a:rPr lang="es-ES" sz="2000" dirty="0">
                <a:latin typeface="Lato Thin" panose="020F0502020204030203" pitchFamily="34" charset="0"/>
                <a:ea typeface="Lato Thin" panose="020F0502020204030203" pitchFamily="34" charset="0"/>
                <a:cs typeface="Lato Thin" panose="020F0502020204030203" pitchFamily="34" charset="0"/>
              </a:rPr>
              <a:t>Barcelona, 2019.</a:t>
            </a:r>
          </a:p>
          <a:p>
            <a:pPr algn="ctr"/>
            <a:r>
              <a:rPr lang="es-ES" sz="2000" dirty="0">
                <a:latin typeface="Lato Thin" panose="020F0502020204030203" pitchFamily="34" charset="0"/>
                <a:ea typeface="Lato Thin" panose="020F0502020204030203" pitchFamily="34" charset="0"/>
                <a:cs typeface="Lato Thin" panose="020F0502020204030203" pitchFamily="34" charset="0"/>
              </a:rPr>
              <a:t>Henry Navarro</a:t>
            </a:r>
            <a:endParaRPr lang="es-ES" dirty="0">
              <a:latin typeface="Lato Thin" panose="020F0502020204030203" pitchFamily="34" charset="0"/>
              <a:ea typeface="Lato Thin" panose="020F0502020204030203" pitchFamily="34" charset="0"/>
              <a:cs typeface="Lato Thin" panose="020F0502020204030203" pitchFamily="34" charset="0"/>
            </a:endParaRPr>
          </a:p>
        </p:txBody>
      </p:sp>
    </p:spTree>
    <p:extLst>
      <p:ext uri="{BB962C8B-B14F-4D97-AF65-F5344CB8AC3E}">
        <p14:creationId xmlns:p14="http://schemas.microsoft.com/office/powerpoint/2010/main" val="389389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76866" y="4815415"/>
            <a:ext cx="6798734" cy="566738"/>
          </a:xfrm>
          <a:prstGeom prst="rect">
            <a:avLst/>
          </a:prstGeom>
        </p:spPr>
        <p:txBody>
          <a:bodyPr anchor="b">
            <a:normAutofit/>
          </a:bodyPr>
          <a:lstStyle>
            <a:lvl1pPr algn="ctr">
              <a:defRPr sz="2400" b="0">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026260" y="1032933"/>
            <a:ext cx="7091482" cy="3361269"/>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atin typeface="Lato" panose="020F0502020204030203" pitchFamily="34" charset="0"/>
                <a:ea typeface="Lato" panose="020F0502020204030203" pitchFamily="34" charset="0"/>
                <a:cs typeface="Lato" panose="020F050202020403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76866" y="5382153"/>
            <a:ext cx="6798734" cy="493712"/>
          </a:xfrm>
          <a:prstGeom prst="rect">
            <a:avLst/>
          </a:prstGeom>
        </p:spPr>
        <p:txBody>
          <a:bodyPr anchor="t">
            <a:normAutofit/>
          </a:bodyPr>
          <a:lstStyle>
            <a:lvl1pPr marL="0" indent="0" algn="ctr">
              <a:buNone/>
              <a:defRPr sz="1600">
                <a:latin typeface="Lato" panose="020F0502020204030203" pitchFamily="34" charset="0"/>
                <a:ea typeface="Lato" panose="020F0502020204030203" pitchFamily="34" charset="0"/>
                <a:cs typeface="Lato" panose="020F050202020403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Tree>
    <p:extLst>
      <p:ext uri="{BB962C8B-B14F-4D97-AF65-F5344CB8AC3E}">
        <p14:creationId xmlns:p14="http://schemas.microsoft.com/office/powerpoint/2010/main" val="2731783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76866" y="906873"/>
            <a:ext cx="6798734" cy="3097860"/>
          </a:xfrm>
          <a:prstGeom prst="rect">
            <a:avLst/>
          </a:prstGeom>
        </p:spPr>
        <p:txBody>
          <a:bodyPr anchor="ctr">
            <a:normAutofit/>
          </a:bodyPr>
          <a:lstStyle>
            <a:lvl1pPr algn="ctr">
              <a:defRPr sz="3200" b="0" cap="none">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76865" y="4275666"/>
            <a:ext cx="6798736" cy="1600202"/>
          </a:xfrm>
          <a:prstGeom prst="rect">
            <a:avLst/>
          </a:prstGeom>
        </p:spPr>
        <p:txBody>
          <a:bodyPr anchor="ctr">
            <a:normAutofit/>
          </a:bodyPr>
          <a:lstStyle>
            <a:lvl1pPr marL="0" indent="0" algn="ctr">
              <a:buNone/>
              <a:defRPr sz="20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Tree>
    <p:extLst>
      <p:ext uri="{BB962C8B-B14F-4D97-AF65-F5344CB8AC3E}">
        <p14:creationId xmlns:p14="http://schemas.microsoft.com/office/powerpoint/2010/main" val="24294091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334333" y="982132"/>
            <a:ext cx="6400250" cy="2370668"/>
          </a:xfrm>
          <a:prstGeom prst="rect">
            <a:avLst/>
          </a:prstGeom>
        </p:spPr>
        <p:txBody>
          <a:bodyPr anchor="ctr">
            <a:normAutofit/>
          </a:bodyPr>
          <a:lstStyle>
            <a:lvl1pPr algn="ctr">
              <a:defRPr sz="3200" b="0" cap="none">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600200" y="3352799"/>
            <a:ext cx="5892798" cy="651933"/>
          </a:xfrm>
          <a:prstGeom prst="rect">
            <a:avLst/>
          </a:prstGeom>
        </p:spPr>
        <p:txBody>
          <a:bodyPr anchor="ctr">
            <a:normAutofit/>
          </a:bodyPr>
          <a:lstStyle>
            <a:lvl1pPr marL="0" indent="0" algn="r">
              <a:buFontTx/>
              <a:buNone/>
              <a:defRPr sz="1800">
                <a:latin typeface="Lato" panose="020F0502020204030203" pitchFamily="34" charset="0"/>
                <a:ea typeface="Lato" panose="020F0502020204030203" pitchFamily="34" charset="0"/>
                <a:cs typeface="Lato" panose="020F0502020204030203"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los estilos de texto del patrón</a:t>
            </a:r>
          </a:p>
        </p:txBody>
      </p:sp>
      <p:sp>
        <p:nvSpPr>
          <p:cNvPr id="3" name="Text Placeholder 2"/>
          <p:cNvSpPr>
            <a:spLocks noGrp="1"/>
          </p:cNvSpPr>
          <p:nvPr>
            <p:ph type="body" idx="1"/>
          </p:nvPr>
        </p:nvSpPr>
        <p:spPr>
          <a:xfrm>
            <a:off x="1176863" y="4343400"/>
            <a:ext cx="6798738" cy="1532467"/>
          </a:xfrm>
          <a:prstGeom prst="rect">
            <a:avLst/>
          </a:prstGeom>
        </p:spPr>
        <p:txBody>
          <a:bodyPr anchor="ctr">
            <a:normAutofit/>
          </a:bodyPr>
          <a:lstStyle>
            <a:lvl1pPr marL="0" indent="0" algn="ctr">
              <a:buNone/>
              <a:defRPr sz="20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14" name="TextBox 13"/>
          <p:cNvSpPr txBox="1"/>
          <p:nvPr/>
        </p:nvSpPr>
        <p:spPr>
          <a:xfrm>
            <a:off x="849969" y="905362"/>
            <a:ext cx="457319" cy="584776"/>
          </a:xfrm>
          <a:prstGeom prst="rect">
            <a:avLst/>
          </a:prstGeom>
        </p:spPr>
        <p:txBody>
          <a:bodyPr vert="horz" lIns="91440" tIns="45720" rIns="91440" bIns="45720" rtlCol="0" anchor="ctr">
            <a:noAutofit/>
          </a:bodyPr>
          <a:lstStyle/>
          <a:p>
            <a:pPr lvl="0"/>
            <a:r>
              <a:rPr lang="en-US" sz="7200" dirty="0">
                <a:solidFill>
                  <a:schemeClr val="tx1"/>
                </a:solidFill>
                <a:effectLst/>
              </a:rPr>
              <a:t>“</a:t>
            </a:r>
          </a:p>
        </p:txBody>
      </p:sp>
      <p:sp>
        <p:nvSpPr>
          <p:cNvPr id="15" name="TextBox 14"/>
          <p:cNvSpPr txBox="1"/>
          <p:nvPr/>
        </p:nvSpPr>
        <p:spPr>
          <a:xfrm>
            <a:off x="7633503" y="2827870"/>
            <a:ext cx="457319" cy="584776"/>
          </a:xfrm>
          <a:prstGeom prst="rect">
            <a:avLst/>
          </a:prstGeom>
        </p:spPr>
        <p:txBody>
          <a:bodyPr vert="horz" lIns="91440" tIns="45720" rIns="91440" bIns="45720" rtlCol="0" anchor="ctr">
            <a:noAutofit/>
          </a:bodyPr>
          <a:lstStyle/>
          <a:p>
            <a:pPr lvl="0" algn="r"/>
            <a:r>
              <a:rPr lang="en-US" sz="7200" dirty="0">
                <a:solidFill>
                  <a:schemeClr val="tx1"/>
                </a:solidFill>
                <a:effectLst/>
              </a:rPr>
              <a:t>”</a:t>
            </a:r>
          </a:p>
        </p:txBody>
      </p:sp>
    </p:spTree>
    <p:extLst>
      <p:ext uri="{BB962C8B-B14F-4D97-AF65-F5344CB8AC3E}">
        <p14:creationId xmlns:p14="http://schemas.microsoft.com/office/powerpoint/2010/main" val="38987506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76869" y="3308581"/>
            <a:ext cx="6798728" cy="1468800"/>
          </a:xfrm>
          <a:prstGeom prst="rect">
            <a:avLst/>
          </a:prstGeom>
        </p:spPr>
        <p:txBody>
          <a:bodyPr anchor="b">
            <a:normAutofit/>
          </a:bodyPr>
          <a:lstStyle>
            <a:lvl1pPr algn="l">
              <a:defRPr sz="3200" b="0" cap="none">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76868" y="4777381"/>
            <a:ext cx="6798730" cy="860400"/>
          </a:xfrm>
          <a:prstGeom prst="rect">
            <a:avLst/>
          </a:prstGeom>
        </p:spPr>
        <p:txBody>
          <a:bodyPr anchor="t">
            <a:normAutofit/>
          </a:bodyPr>
          <a:lstStyle>
            <a:lvl1pPr marL="0" indent="0" algn="l">
              <a:buNone/>
              <a:defRPr sz="18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Tree>
    <p:extLst>
      <p:ext uri="{BB962C8B-B14F-4D97-AF65-F5344CB8AC3E}">
        <p14:creationId xmlns:p14="http://schemas.microsoft.com/office/powerpoint/2010/main" val="2899336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09416" y="982132"/>
            <a:ext cx="6325168" cy="2243668"/>
          </a:xfrm>
          <a:prstGeom prst="rect">
            <a:avLst/>
          </a:prstGeom>
        </p:spPr>
        <p:txBody>
          <a:bodyPr anchor="ctr">
            <a:normAutofit/>
          </a:bodyPr>
          <a:lstStyle>
            <a:lvl1pPr algn="ctr">
              <a:defRPr sz="3200" b="0" cap="none">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18" name="Text Placeholder 2"/>
          <p:cNvSpPr>
            <a:spLocks noGrp="1"/>
          </p:cNvSpPr>
          <p:nvPr>
            <p:ph type="body" idx="13"/>
          </p:nvPr>
        </p:nvSpPr>
        <p:spPr>
          <a:xfrm>
            <a:off x="1176868" y="3639312"/>
            <a:ext cx="6798730" cy="886968"/>
          </a:xfrm>
          <a:prstGeom prst="rect">
            <a:avLst/>
          </a:prstGeom>
        </p:spPr>
        <p:txBody>
          <a:bodyPr anchor="b">
            <a:normAutofit/>
          </a:bodyPr>
          <a:lstStyle>
            <a:lvl1pPr marL="0" indent="0" algn="l">
              <a:spcBef>
                <a:spcPts val="0"/>
              </a:spcBef>
              <a:buNone/>
              <a:defRPr sz="20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3" name="Text Placeholder 2"/>
          <p:cNvSpPr>
            <a:spLocks noGrp="1"/>
          </p:cNvSpPr>
          <p:nvPr>
            <p:ph type="body" idx="1"/>
          </p:nvPr>
        </p:nvSpPr>
        <p:spPr>
          <a:xfrm>
            <a:off x="1176865" y="4529667"/>
            <a:ext cx="6798736" cy="1346200"/>
          </a:xfrm>
          <a:prstGeom prst="rect">
            <a:avLst/>
          </a:prstGeom>
        </p:spPr>
        <p:txBody>
          <a:bodyPr anchor="t">
            <a:normAutofit/>
          </a:bodyPr>
          <a:lstStyle>
            <a:lvl1pPr marL="0" indent="0" algn="l">
              <a:buNone/>
              <a:defRPr sz="16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12" name="TextBox 11"/>
          <p:cNvSpPr txBox="1"/>
          <p:nvPr/>
        </p:nvSpPr>
        <p:spPr>
          <a:xfrm>
            <a:off x="878060" y="896895"/>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7649796" y="2607728"/>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5432852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176865" y="982131"/>
            <a:ext cx="6798734" cy="2294467"/>
          </a:xfrm>
          <a:prstGeom prst="rect">
            <a:avLst/>
          </a:prstGeom>
        </p:spPr>
        <p:txBody>
          <a:bodyPr vert="horz" lIns="91440" tIns="45720" rIns="91440" bIns="45720" rtlCol="0" anchor="ctr">
            <a:normAutofit/>
          </a:bodyPr>
          <a:lstStyle>
            <a:lvl1pPr>
              <a:defRPr lang="en-US" sz="3200" b="0" dirty="0">
                <a:latin typeface="Lato" panose="020F0502020204030203" pitchFamily="34" charset="0"/>
                <a:ea typeface="Lato" panose="020F0502020204030203" pitchFamily="34" charset="0"/>
                <a:cs typeface="Lato" panose="020F0502020204030203" pitchFamily="34" charset="0"/>
              </a:defRPr>
            </a:lvl1pPr>
          </a:lstStyle>
          <a:p>
            <a:pPr marL="0" lvl="0"/>
            <a:r>
              <a:rPr lang="es-ES"/>
              <a:t>Haga clic para modificar el estilo de título del patrón</a:t>
            </a:r>
            <a:endParaRPr lang="en-US" dirty="0"/>
          </a:p>
        </p:txBody>
      </p:sp>
      <p:sp>
        <p:nvSpPr>
          <p:cNvPr id="14" name="Text Placeholder 2"/>
          <p:cNvSpPr>
            <a:spLocks noGrp="1"/>
          </p:cNvSpPr>
          <p:nvPr>
            <p:ph type="body" idx="13"/>
          </p:nvPr>
        </p:nvSpPr>
        <p:spPr>
          <a:xfrm>
            <a:off x="1176868" y="3566160"/>
            <a:ext cx="6798730" cy="905256"/>
          </a:xfrm>
          <a:prstGeom prst="rect">
            <a:avLst/>
          </a:prstGeom>
        </p:spPr>
        <p:txBody>
          <a:bodyPr anchor="b">
            <a:normAutofit/>
          </a:bodyPr>
          <a:lstStyle>
            <a:lvl1pPr marL="0" indent="0" algn="l">
              <a:spcBef>
                <a:spcPts val="0"/>
              </a:spcBef>
              <a:buNone/>
              <a:defRPr sz="20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3" name="Text Placeholder 2"/>
          <p:cNvSpPr>
            <a:spLocks noGrp="1"/>
          </p:cNvSpPr>
          <p:nvPr>
            <p:ph type="body" idx="1"/>
          </p:nvPr>
        </p:nvSpPr>
        <p:spPr>
          <a:xfrm>
            <a:off x="1176866" y="4470400"/>
            <a:ext cx="6798734" cy="1405467"/>
          </a:xfrm>
          <a:prstGeom prst="rect">
            <a:avLst/>
          </a:prstGeom>
        </p:spPr>
        <p:txBody>
          <a:bodyPr anchor="t">
            <a:normAutofit/>
          </a:bodyPr>
          <a:lstStyle>
            <a:lvl1pPr marL="0" indent="0" algn="l">
              <a:buNone/>
              <a:defRPr sz="16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Tree>
    <p:extLst>
      <p:ext uri="{BB962C8B-B14F-4D97-AF65-F5344CB8AC3E}">
        <p14:creationId xmlns:p14="http://schemas.microsoft.com/office/powerpoint/2010/main" val="3189789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1176866" y="915337"/>
            <a:ext cx="6798734" cy="1303867"/>
          </a:xfrm>
          <a:prstGeom prst="rect">
            <a:avLst/>
          </a:prstGeom>
        </p:spPr>
        <p:txBody>
          <a:bodyPr/>
          <a:lstStyle>
            <a:lvl1pPr algn="ctr">
              <a:defRPr>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76865" y="2490135"/>
            <a:ext cx="6798736" cy="3385733"/>
          </a:xfrm>
          <a:prstGeom prst="rect">
            <a:avLst/>
          </a:prstGeom>
        </p:spPr>
        <p:txBody>
          <a:bodyPr vert="eaVert" anchor="t"/>
          <a:lstStyle>
            <a:lvl1pPr>
              <a:buClr>
                <a:srgbClr val="FFC000"/>
              </a:buClr>
              <a:defRPr>
                <a:latin typeface="Lato" panose="020F0502020204030203" pitchFamily="34" charset="0"/>
                <a:ea typeface="Lato" panose="020F0502020204030203" pitchFamily="34" charset="0"/>
                <a:cs typeface="Lato" panose="020F0502020204030203" pitchFamily="34" charset="0"/>
              </a:defRPr>
            </a:lvl1pPr>
            <a:lvl2pPr>
              <a:buClr>
                <a:srgbClr val="FFC000"/>
              </a:buClr>
              <a:defRPr>
                <a:latin typeface="Lato" panose="020F0502020204030203" pitchFamily="34" charset="0"/>
                <a:ea typeface="Lato" panose="020F0502020204030203" pitchFamily="34" charset="0"/>
                <a:cs typeface="Lato" panose="020F0502020204030203" pitchFamily="34" charset="0"/>
              </a:defRPr>
            </a:lvl2pPr>
            <a:lvl3pPr>
              <a:buClr>
                <a:srgbClr val="FFC000"/>
              </a:buClr>
              <a:defRPr>
                <a:latin typeface="Lato" panose="020F0502020204030203" pitchFamily="34" charset="0"/>
                <a:ea typeface="Lato" panose="020F0502020204030203" pitchFamily="34" charset="0"/>
                <a:cs typeface="Lato" panose="020F0502020204030203" pitchFamily="34" charset="0"/>
              </a:defRPr>
            </a:lvl3pPr>
            <a:lvl4pPr>
              <a:buClr>
                <a:srgbClr val="FFC000"/>
              </a:buClr>
              <a:defRPr>
                <a:latin typeface="Lato" panose="020F0502020204030203" pitchFamily="34" charset="0"/>
                <a:ea typeface="Lato" panose="020F0502020204030203" pitchFamily="34" charset="0"/>
                <a:cs typeface="Lato" panose="020F0502020204030203" pitchFamily="34" charset="0"/>
              </a:defRPr>
            </a:lvl4pPr>
            <a:lvl5pPr>
              <a:buClr>
                <a:srgbClr val="FFC000"/>
              </a:buClr>
              <a:defRPr>
                <a:latin typeface="Lato" panose="020F0502020204030203" pitchFamily="34" charset="0"/>
                <a:ea typeface="Lato" panose="020F0502020204030203" pitchFamily="34" charset="0"/>
                <a:cs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407059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56667" y="906873"/>
            <a:ext cx="1618930" cy="4968995"/>
          </a:xfrm>
          <a:prstGeom prst="rect">
            <a:avLst/>
          </a:prstGeom>
        </p:spPr>
        <p:txBody>
          <a:bodyPr vert="eaVert"/>
          <a:lstStyle>
            <a:lvl1pPr>
              <a:defRPr>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76867" y="906873"/>
            <a:ext cx="4915509" cy="4968993"/>
          </a:xfrm>
          <a:prstGeom prst="rect">
            <a:avLst/>
          </a:prstGeom>
        </p:spPr>
        <p:txBody>
          <a:bodyPr vert="eaVert" anchor="t"/>
          <a:lstStyle>
            <a:lvl1pPr>
              <a:buClr>
                <a:srgbClr val="FFC000"/>
              </a:buClr>
              <a:defRPr>
                <a:latin typeface="Lato" panose="020F0502020204030203" pitchFamily="34" charset="0"/>
                <a:ea typeface="Lato" panose="020F0502020204030203" pitchFamily="34" charset="0"/>
                <a:cs typeface="Lato" panose="020F0502020204030203" pitchFamily="34" charset="0"/>
              </a:defRPr>
            </a:lvl1pPr>
            <a:lvl2pPr>
              <a:buClr>
                <a:srgbClr val="FFC000"/>
              </a:buClr>
              <a:defRPr>
                <a:latin typeface="Lato" panose="020F0502020204030203" pitchFamily="34" charset="0"/>
                <a:ea typeface="Lato" panose="020F0502020204030203" pitchFamily="34" charset="0"/>
                <a:cs typeface="Lato" panose="020F0502020204030203" pitchFamily="34" charset="0"/>
              </a:defRPr>
            </a:lvl2pPr>
            <a:lvl3pPr>
              <a:buClr>
                <a:srgbClr val="FFC000"/>
              </a:buClr>
              <a:defRPr>
                <a:latin typeface="Lato" panose="020F0502020204030203" pitchFamily="34" charset="0"/>
                <a:ea typeface="Lato" panose="020F0502020204030203" pitchFamily="34" charset="0"/>
                <a:cs typeface="Lato" panose="020F0502020204030203" pitchFamily="34" charset="0"/>
              </a:defRPr>
            </a:lvl3pPr>
            <a:lvl4pPr>
              <a:buClr>
                <a:srgbClr val="FFC000"/>
              </a:buClr>
              <a:defRPr>
                <a:latin typeface="Lato" panose="020F0502020204030203" pitchFamily="34" charset="0"/>
                <a:ea typeface="Lato" panose="020F0502020204030203" pitchFamily="34" charset="0"/>
                <a:cs typeface="Lato" panose="020F0502020204030203" pitchFamily="34" charset="0"/>
              </a:defRPr>
            </a:lvl4pPr>
            <a:lvl5pPr>
              <a:buClr>
                <a:srgbClr val="FFC000"/>
              </a:buClr>
              <a:defRPr>
                <a:latin typeface="Lato" panose="020F0502020204030203" pitchFamily="34" charset="0"/>
                <a:ea typeface="Lato" panose="020F0502020204030203" pitchFamily="34" charset="0"/>
                <a:cs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cxnSp>
        <p:nvCxnSpPr>
          <p:cNvPr id="14" name="Straight Connector 13"/>
          <p:cNvCxnSpPr/>
          <p:nvPr/>
        </p:nvCxnSpPr>
        <p:spPr>
          <a:xfrm>
            <a:off x="6245512" y="906873"/>
            <a:ext cx="0" cy="4968993"/>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6709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1176866" y="1294160"/>
            <a:ext cx="6798734" cy="130386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1176866" y="2999586"/>
            <a:ext cx="6798736" cy="3444997"/>
          </a:xfrm>
          <a:prstGeom prst="rect">
            <a:avLst/>
          </a:prstGeom>
        </p:spPr>
        <p:txBody>
          <a:bodyPr/>
          <a:lstStyle>
            <a:lvl1pPr>
              <a:buClr>
                <a:srgbClr val="FFC000"/>
              </a:buClr>
              <a:defRPr>
                <a:latin typeface="Lato" panose="020F0502020204030203" pitchFamily="34" charset="0"/>
                <a:ea typeface="Lato" panose="020F0502020204030203" pitchFamily="34" charset="0"/>
                <a:cs typeface="Lato" panose="020F0502020204030203" pitchFamily="34" charset="0"/>
              </a:defRPr>
            </a:lvl1pPr>
            <a:lvl2pPr>
              <a:buClr>
                <a:srgbClr val="FFC000"/>
              </a:buClr>
              <a:defRPr>
                <a:latin typeface="Lato" panose="020F0502020204030203" pitchFamily="34" charset="0"/>
                <a:ea typeface="Lato" panose="020F0502020204030203" pitchFamily="34" charset="0"/>
                <a:cs typeface="Lato" panose="020F0502020204030203" pitchFamily="34" charset="0"/>
              </a:defRPr>
            </a:lvl2pPr>
            <a:lvl3pPr>
              <a:buClr>
                <a:srgbClr val="FFC000"/>
              </a:buClr>
              <a:defRPr>
                <a:latin typeface="Lato" panose="020F0502020204030203" pitchFamily="34" charset="0"/>
                <a:ea typeface="Lato" panose="020F0502020204030203" pitchFamily="34" charset="0"/>
                <a:cs typeface="Lato" panose="020F0502020204030203" pitchFamily="34" charset="0"/>
              </a:defRPr>
            </a:lvl3pPr>
            <a:lvl4pPr>
              <a:buClr>
                <a:srgbClr val="FFC000"/>
              </a:buClr>
              <a:defRPr>
                <a:latin typeface="Lato" panose="020F0502020204030203" pitchFamily="34" charset="0"/>
                <a:ea typeface="Lato" panose="020F0502020204030203" pitchFamily="34" charset="0"/>
                <a:cs typeface="Lato" panose="020F0502020204030203" pitchFamily="34" charset="0"/>
              </a:defRPr>
            </a:lvl4pPr>
            <a:lvl5pPr>
              <a:buClr>
                <a:srgbClr val="FFC000"/>
              </a:buClr>
              <a:defRPr>
                <a:latin typeface="Lato" panose="020F0502020204030203" pitchFamily="34" charset="0"/>
                <a:ea typeface="Lato" panose="020F0502020204030203" pitchFamily="34" charset="0"/>
                <a:cs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2736052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278465" y="1641413"/>
            <a:ext cx="6595534" cy="1822514"/>
          </a:xfrm>
          <a:prstGeom prst="rect">
            <a:avLst/>
          </a:prstGeom>
        </p:spPr>
        <p:txBody>
          <a:bodyPr anchor="b">
            <a:normAutofit/>
          </a:bodyPr>
          <a:lstStyle>
            <a:lvl1pPr algn="ctr">
              <a:defRPr sz="4000" b="0" cap="none">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78465" y="3734859"/>
            <a:ext cx="6595534" cy="1090015"/>
          </a:xfrm>
          <a:prstGeom prst="rect">
            <a:avLst/>
          </a:prstGeom>
        </p:spPr>
        <p:txBody>
          <a:bodyPr anchor="t">
            <a:normAutofit/>
          </a:bodyPr>
          <a:lstStyle>
            <a:lvl1pPr marL="0" indent="0" algn="ctr">
              <a:buNone/>
              <a:defRPr sz="24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cxnSp>
        <p:nvCxnSpPr>
          <p:cNvPr id="31" name="Straight Connector 30"/>
          <p:cNvCxnSpPr/>
          <p:nvPr/>
        </p:nvCxnSpPr>
        <p:spPr>
          <a:xfrm>
            <a:off x="1278466" y="3599392"/>
            <a:ext cx="659553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04956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176866" y="1253003"/>
            <a:ext cx="6798734" cy="130386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69754" y="2892117"/>
            <a:ext cx="3337560" cy="3447288"/>
          </a:xfrm>
          <a:prstGeom prst="rect">
            <a:avLst/>
          </a:prstGeom>
        </p:spPr>
        <p:txBody>
          <a:bodyPr>
            <a:normAutofit/>
          </a:bodyPr>
          <a:lstStyle>
            <a:lvl1pPr>
              <a:buClr>
                <a:srgbClr val="FFC000"/>
              </a:buClr>
              <a:defRPr>
                <a:latin typeface="Lato" panose="020F0502020204030203" pitchFamily="34" charset="0"/>
                <a:ea typeface="Lato" panose="020F0502020204030203" pitchFamily="34" charset="0"/>
                <a:cs typeface="Lato" panose="020F0502020204030203" pitchFamily="34" charset="0"/>
              </a:defRPr>
            </a:lvl1pPr>
            <a:lvl2pPr>
              <a:buClr>
                <a:srgbClr val="FFC000"/>
              </a:buClr>
              <a:defRPr>
                <a:latin typeface="Lato" panose="020F0502020204030203" pitchFamily="34" charset="0"/>
                <a:ea typeface="Lato" panose="020F0502020204030203" pitchFamily="34" charset="0"/>
                <a:cs typeface="Lato" panose="020F0502020204030203" pitchFamily="34" charset="0"/>
              </a:defRPr>
            </a:lvl2pPr>
            <a:lvl3pPr>
              <a:buClr>
                <a:srgbClr val="FFC000"/>
              </a:buClr>
              <a:defRPr>
                <a:latin typeface="Lato" panose="020F0502020204030203" pitchFamily="34" charset="0"/>
                <a:ea typeface="Lato" panose="020F0502020204030203" pitchFamily="34" charset="0"/>
                <a:cs typeface="Lato" panose="020F0502020204030203" pitchFamily="34" charset="0"/>
              </a:defRPr>
            </a:lvl3pPr>
            <a:lvl4pPr>
              <a:buClr>
                <a:srgbClr val="FFC000"/>
              </a:buClr>
              <a:defRPr>
                <a:latin typeface="Lato" panose="020F0502020204030203" pitchFamily="34" charset="0"/>
                <a:ea typeface="Lato" panose="020F0502020204030203" pitchFamily="34" charset="0"/>
                <a:cs typeface="Lato" panose="020F0502020204030203" pitchFamily="34" charset="0"/>
              </a:defRPr>
            </a:lvl4pPr>
            <a:lvl5pPr>
              <a:buClr>
                <a:srgbClr val="FFC000"/>
              </a:buClr>
              <a:defRPr>
                <a:latin typeface="Lato" panose="020F0502020204030203" pitchFamily="34" charset="0"/>
                <a:ea typeface="Lato" panose="020F0502020204030203" pitchFamily="34" charset="0"/>
                <a:cs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38040" y="2892117"/>
            <a:ext cx="3337560" cy="3447288"/>
          </a:xfrm>
          <a:prstGeom prst="rect">
            <a:avLst/>
          </a:prstGeom>
        </p:spPr>
        <p:txBody>
          <a:bodyPr>
            <a:normAutofit/>
          </a:bodyPr>
          <a:lstStyle>
            <a:lvl1pPr>
              <a:buClr>
                <a:srgbClr val="FFC000"/>
              </a:buClr>
              <a:defRPr>
                <a:latin typeface="Lato" panose="020F0502020204030203" pitchFamily="34" charset="0"/>
                <a:ea typeface="Lato" panose="020F0502020204030203" pitchFamily="34" charset="0"/>
                <a:cs typeface="Lato" panose="020F0502020204030203" pitchFamily="34" charset="0"/>
              </a:defRPr>
            </a:lvl1pPr>
            <a:lvl2pPr>
              <a:buClr>
                <a:srgbClr val="FFC000"/>
              </a:buClr>
              <a:defRPr>
                <a:latin typeface="Lato" panose="020F0502020204030203" pitchFamily="34" charset="0"/>
                <a:ea typeface="Lato" panose="020F0502020204030203" pitchFamily="34" charset="0"/>
                <a:cs typeface="Lato" panose="020F0502020204030203" pitchFamily="34" charset="0"/>
              </a:defRPr>
            </a:lvl2pPr>
            <a:lvl3pPr>
              <a:buClr>
                <a:srgbClr val="FFC000"/>
              </a:buClr>
              <a:defRPr>
                <a:latin typeface="Lato" panose="020F0502020204030203" pitchFamily="34" charset="0"/>
                <a:ea typeface="Lato" panose="020F0502020204030203" pitchFamily="34" charset="0"/>
                <a:cs typeface="Lato" panose="020F0502020204030203" pitchFamily="34" charset="0"/>
              </a:defRPr>
            </a:lvl3pPr>
            <a:lvl4pPr>
              <a:buClr>
                <a:srgbClr val="FFC000"/>
              </a:buClr>
              <a:defRPr>
                <a:latin typeface="Lato" panose="020F0502020204030203" pitchFamily="34" charset="0"/>
                <a:ea typeface="Lato" panose="020F0502020204030203" pitchFamily="34" charset="0"/>
                <a:cs typeface="Lato" panose="020F0502020204030203" pitchFamily="34" charset="0"/>
              </a:defRPr>
            </a:lvl4pPr>
            <a:lvl5pPr>
              <a:buClr>
                <a:srgbClr val="FFC000"/>
              </a:buClr>
              <a:defRPr>
                <a:latin typeface="Lato" panose="020F0502020204030203" pitchFamily="34" charset="0"/>
                <a:ea typeface="Lato" panose="020F0502020204030203" pitchFamily="34" charset="0"/>
                <a:cs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2334096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76866" y="915337"/>
            <a:ext cx="6798734" cy="1303867"/>
          </a:xfrm>
          <a:prstGeom prst="rect">
            <a:avLst/>
          </a:prstGeom>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76868" y="2658533"/>
            <a:ext cx="3337560" cy="576262"/>
          </a:xfrm>
          <a:prstGeom prst="rect">
            <a:avLst/>
          </a:prstGeom>
        </p:spPr>
        <p:txBody>
          <a:bodyPr anchor="b">
            <a:noAutofit/>
          </a:bodyPr>
          <a:lstStyle>
            <a:lvl1pPr marL="0" indent="0">
              <a:buNone/>
              <a:defRPr sz="2400" b="0">
                <a:solidFill>
                  <a:srgbClr val="FFC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1176868" y="3243263"/>
            <a:ext cx="3337560" cy="2706624"/>
          </a:xfrm>
          <a:prstGeom prst="rect">
            <a:avLst/>
          </a:prstGeom>
        </p:spPr>
        <p:txBody>
          <a:bodyPr>
            <a:normAutofit/>
          </a:bodyPr>
          <a:lstStyle>
            <a:lvl1pPr>
              <a:buClr>
                <a:srgbClr val="FFC000"/>
              </a:buClr>
              <a:defRPr/>
            </a:lvl1pPr>
            <a:lvl2pPr>
              <a:buClr>
                <a:srgbClr val="FFC000"/>
              </a:buClr>
              <a:defRPr/>
            </a:lvl2pPr>
            <a:lvl3pPr>
              <a:buClr>
                <a:srgbClr val="FFC000"/>
              </a:buClr>
              <a:defRPr/>
            </a:lvl3pPr>
            <a:lvl4pPr>
              <a:buClr>
                <a:srgbClr val="FFC000"/>
              </a:buClr>
              <a:defRPr/>
            </a:lvl4pPr>
            <a:lvl5pPr>
              <a:buClr>
                <a:srgbClr val="FFC000"/>
              </a:buClr>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41832" y="2658533"/>
            <a:ext cx="3337560" cy="576262"/>
          </a:xfrm>
          <a:prstGeom prst="rect">
            <a:avLst/>
          </a:prstGeom>
        </p:spPr>
        <p:txBody>
          <a:bodyPr anchor="b">
            <a:noAutofit/>
          </a:bodyPr>
          <a:lstStyle>
            <a:lvl1pPr marL="0" indent="0">
              <a:buNone/>
              <a:defRPr sz="2400" b="0">
                <a:solidFill>
                  <a:srgbClr val="FFC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4641832" y="3243263"/>
            <a:ext cx="3337560" cy="2706624"/>
          </a:xfrm>
          <a:prstGeom prst="rect">
            <a:avLst/>
          </a:prstGeom>
        </p:spPr>
        <p:txBody>
          <a:bodyPr>
            <a:normAutofit/>
          </a:bodyPr>
          <a:lstStyle>
            <a:lvl1pPr>
              <a:buClr>
                <a:srgbClr val="FFC000"/>
              </a:buClr>
              <a:defRPr>
                <a:solidFill>
                  <a:schemeClr val="tx1"/>
                </a:solidFill>
              </a:defRPr>
            </a:lvl1pPr>
            <a:lvl2pPr>
              <a:buClr>
                <a:srgbClr val="FFC000"/>
              </a:buClr>
              <a:defRPr>
                <a:solidFill>
                  <a:schemeClr val="tx1"/>
                </a:solidFill>
              </a:defRPr>
            </a:lvl2pPr>
            <a:lvl3pPr>
              <a:buClr>
                <a:srgbClr val="FFC000"/>
              </a:buClr>
              <a:defRPr>
                <a:solidFill>
                  <a:schemeClr val="tx1"/>
                </a:solidFill>
              </a:defRPr>
            </a:lvl3pPr>
            <a:lvl4pPr>
              <a:buClr>
                <a:srgbClr val="FFC000"/>
              </a:buClr>
              <a:defRPr>
                <a:solidFill>
                  <a:schemeClr val="tx1"/>
                </a:solidFill>
              </a:defRPr>
            </a:lvl4pPr>
            <a:lvl5pPr>
              <a:buClr>
                <a:srgbClr val="FFC000"/>
              </a:buClr>
              <a:defRPr>
                <a:solidFill>
                  <a:schemeClr val="tx1"/>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a:xfrm>
            <a:off x="6356670" y="5960533"/>
            <a:ext cx="1148283" cy="279400"/>
          </a:xfrm>
          <a:prstGeom prst="rect">
            <a:avLst/>
          </a:prstGeom>
        </p:spPr>
        <p:txBody>
          <a:bodyPr/>
          <a:lstStyle/>
          <a:p>
            <a:fld id="{35E2C831-D356-4170-8C02-468989B55DBF}" type="datetimeFigureOut">
              <a:rPr lang="es-ES" smtClean="0"/>
              <a:t>06/07/2019</a:t>
            </a:fld>
            <a:endParaRPr lang="es-ES"/>
          </a:p>
        </p:txBody>
      </p:sp>
      <p:sp>
        <p:nvSpPr>
          <p:cNvPr id="8" name="Footer Placeholder 7"/>
          <p:cNvSpPr>
            <a:spLocks noGrp="1"/>
          </p:cNvSpPr>
          <p:nvPr>
            <p:ph type="ftr" sz="quarter" idx="11"/>
          </p:nvPr>
        </p:nvSpPr>
        <p:spPr>
          <a:xfrm>
            <a:off x="1176865" y="5960533"/>
            <a:ext cx="5104667" cy="279400"/>
          </a:xfrm>
          <a:prstGeom prst="rect">
            <a:avLst/>
          </a:prstGeom>
        </p:spPr>
        <p:txBody>
          <a:bodyPr/>
          <a:lstStyle/>
          <a:p>
            <a:endParaRPr lang="es-ES"/>
          </a:p>
        </p:txBody>
      </p:sp>
      <p:sp>
        <p:nvSpPr>
          <p:cNvPr id="9" name="Slide Number Placeholder 8"/>
          <p:cNvSpPr>
            <a:spLocks noGrp="1"/>
          </p:cNvSpPr>
          <p:nvPr>
            <p:ph type="sldNum" sz="quarter" idx="12"/>
          </p:nvPr>
        </p:nvSpPr>
        <p:spPr>
          <a:xfrm>
            <a:off x="7580091" y="5960533"/>
            <a:ext cx="395510" cy="279400"/>
          </a:xfrm>
          <a:prstGeom prst="rect">
            <a:avLst/>
          </a:prstGeom>
        </p:spPr>
        <p:txBody>
          <a:bodyPr/>
          <a:lstStyle/>
          <a:p>
            <a:fld id="{1E48A28E-047F-456C-9E87-EBF468AA978C}" type="slidenum">
              <a:rPr lang="es-ES" smtClean="0"/>
              <a:t>‹Nº›</a:t>
            </a:fld>
            <a:endParaRPr lang="es-ES"/>
          </a:p>
        </p:txBody>
      </p:sp>
      <p:cxnSp>
        <p:nvCxnSpPr>
          <p:cNvPr id="41" name="Straight Connector 40"/>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4858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1176865" y="915337"/>
            <a:ext cx="6798735" cy="130386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Tree>
    <p:extLst>
      <p:ext uri="{BB962C8B-B14F-4D97-AF65-F5344CB8AC3E}">
        <p14:creationId xmlns:p14="http://schemas.microsoft.com/office/powerpoint/2010/main" val="3285099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6948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76865" y="1388534"/>
            <a:ext cx="2536798" cy="1371600"/>
          </a:xfrm>
          <a:prstGeom prst="rect">
            <a:avLst/>
          </a:prstGeom>
        </p:spPr>
        <p:txBody>
          <a:bodyPr anchor="b">
            <a:normAutofit/>
          </a:bodyPr>
          <a:lstStyle>
            <a:lvl1pPr algn="ctr">
              <a:defRPr sz="2400" b="0">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120062" y="982132"/>
            <a:ext cx="3855539" cy="4893735"/>
          </a:xfrm>
          <a:prstGeom prst="rect">
            <a:avLst/>
          </a:prstGeom>
        </p:spPr>
        <p:txBody>
          <a:bodyPr anchor="ctr">
            <a:normAutofit/>
          </a:bodyPr>
          <a:lstStyle>
            <a:lvl1pPr>
              <a:buClr>
                <a:srgbClr val="FFC000"/>
              </a:buClr>
              <a:defRPr>
                <a:latin typeface="Lato" panose="020F0502020204030203" pitchFamily="34" charset="0"/>
                <a:ea typeface="Lato" panose="020F0502020204030203" pitchFamily="34" charset="0"/>
                <a:cs typeface="Lato" panose="020F0502020204030203" pitchFamily="34" charset="0"/>
              </a:defRPr>
            </a:lvl1pPr>
            <a:lvl2pPr>
              <a:buClr>
                <a:srgbClr val="FFC000"/>
              </a:buClr>
              <a:defRPr>
                <a:latin typeface="Lato" panose="020F0502020204030203" pitchFamily="34" charset="0"/>
                <a:ea typeface="Lato" panose="020F0502020204030203" pitchFamily="34" charset="0"/>
                <a:cs typeface="Lato" panose="020F0502020204030203" pitchFamily="34" charset="0"/>
              </a:defRPr>
            </a:lvl2pPr>
            <a:lvl3pPr>
              <a:buClr>
                <a:srgbClr val="FFC000"/>
              </a:buClr>
              <a:defRPr>
                <a:latin typeface="Lato" panose="020F0502020204030203" pitchFamily="34" charset="0"/>
                <a:ea typeface="Lato" panose="020F0502020204030203" pitchFamily="34" charset="0"/>
                <a:cs typeface="Lato" panose="020F0502020204030203" pitchFamily="34" charset="0"/>
              </a:defRPr>
            </a:lvl3pPr>
            <a:lvl4pPr>
              <a:buClr>
                <a:srgbClr val="FFC000"/>
              </a:buClr>
              <a:defRPr>
                <a:latin typeface="Lato" panose="020F0502020204030203" pitchFamily="34" charset="0"/>
                <a:ea typeface="Lato" panose="020F0502020204030203" pitchFamily="34" charset="0"/>
                <a:cs typeface="Lato" panose="020F0502020204030203" pitchFamily="34" charset="0"/>
              </a:defRPr>
            </a:lvl4pPr>
            <a:lvl5pPr>
              <a:buClr>
                <a:srgbClr val="FFC000"/>
              </a:buClr>
              <a:defRPr>
                <a:latin typeface="Lato" panose="020F0502020204030203" pitchFamily="34" charset="0"/>
                <a:ea typeface="Lato" panose="020F0502020204030203" pitchFamily="34" charset="0"/>
                <a:cs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76865" y="3031065"/>
            <a:ext cx="2536798" cy="2438404"/>
          </a:xfrm>
          <a:prstGeom prst="rect">
            <a:avLst/>
          </a:prstGeom>
        </p:spPr>
        <p:txBody>
          <a:bodyPr anchor="t">
            <a:normAutofit/>
          </a:bodyPr>
          <a:lstStyle>
            <a:lvl1pPr marL="0" indent="0" algn="ctr">
              <a:buNone/>
              <a:defRPr sz="1600">
                <a:latin typeface="Lato" panose="020F0502020204030203" pitchFamily="34" charset="0"/>
                <a:ea typeface="Lato" panose="020F0502020204030203" pitchFamily="34" charset="0"/>
                <a:cs typeface="Lato" panose="020F050202020403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Tree>
    <p:extLst>
      <p:ext uri="{BB962C8B-B14F-4D97-AF65-F5344CB8AC3E}">
        <p14:creationId xmlns:p14="http://schemas.microsoft.com/office/powerpoint/2010/main" val="36980250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76865" y="1883832"/>
            <a:ext cx="3632202" cy="1371600"/>
          </a:xfrm>
          <a:prstGeom prst="rect">
            <a:avLst/>
          </a:prstGeom>
        </p:spPr>
        <p:txBody>
          <a:bodyPr anchor="b">
            <a:normAutofit/>
          </a:bodyPr>
          <a:lstStyle>
            <a:lvl1pPr algn="ctr">
              <a:defRPr sz="2400" b="0">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17" name="Picture Placeholder 2"/>
          <p:cNvSpPr>
            <a:spLocks noGrp="1" noChangeAspect="1"/>
          </p:cNvSpPr>
          <p:nvPr>
            <p:ph type="pic" idx="1"/>
          </p:nvPr>
        </p:nvSpPr>
        <p:spPr>
          <a:xfrm>
            <a:off x="5183069" y="1032933"/>
            <a:ext cx="2929463" cy="4792136"/>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atin typeface="Lato" panose="020F0502020204030203" pitchFamily="34" charset="0"/>
                <a:ea typeface="Lato" panose="020F0502020204030203" pitchFamily="34" charset="0"/>
                <a:cs typeface="Lato" panose="020F050202020403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76865" y="3255432"/>
            <a:ext cx="3632201" cy="1828800"/>
          </a:xfrm>
          <a:prstGeom prst="rect">
            <a:avLst/>
          </a:prstGeom>
        </p:spPr>
        <p:txBody>
          <a:bodyPr anchor="t">
            <a:normAutofit/>
          </a:bodyPr>
          <a:lstStyle>
            <a:lvl1pPr marL="0" indent="0" algn="ctr">
              <a:buNone/>
              <a:defRPr sz="1600">
                <a:latin typeface="Lato" panose="020F0502020204030203" pitchFamily="34" charset="0"/>
                <a:ea typeface="Lato" panose="020F0502020204030203" pitchFamily="34" charset="0"/>
                <a:cs typeface="Lato" panose="020F050202020403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Tree>
    <p:extLst>
      <p:ext uri="{BB962C8B-B14F-4D97-AF65-F5344CB8AC3E}">
        <p14:creationId xmlns:p14="http://schemas.microsoft.com/office/powerpoint/2010/main" val="1925507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Imagen 11"/>
          <p:cNvPicPr>
            <a:picLocks noChangeAspect="1"/>
          </p:cNvPicPr>
          <p:nvPr userDrawn="1"/>
        </p:nvPicPr>
        <p:blipFill>
          <a:blip r:embed="rId19"/>
          <a:stretch>
            <a:fillRect/>
          </a:stretch>
        </p:blipFill>
        <p:spPr>
          <a:xfrm>
            <a:off x="6838236" y="140676"/>
            <a:ext cx="2136953" cy="590843"/>
          </a:xfrm>
          <a:prstGeom prst="rect">
            <a:avLst/>
          </a:prstGeom>
        </p:spPr>
      </p:pic>
      <p:sp>
        <p:nvSpPr>
          <p:cNvPr id="13" name="CuadroTexto 12"/>
          <p:cNvSpPr txBox="1"/>
          <p:nvPr userDrawn="1"/>
        </p:nvSpPr>
        <p:spPr>
          <a:xfrm>
            <a:off x="267231" y="209653"/>
            <a:ext cx="4810612" cy="461665"/>
          </a:xfrm>
          <a:prstGeom prst="rect">
            <a:avLst/>
          </a:prstGeom>
          <a:noFill/>
        </p:spPr>
        <p:txBody>
          <a:bodyPr wrap="none" rtlCol="0">
            <a:spAutoFit/>
          </a:bodyPr>
          <a:lstStyle/>
          <a:p>
            <a:r>
              <a:rPr lang="es-ES" sz="2400" dirty="0">
                <a:latin typeface="TrashHand" panose="00000400000000000000" pitchFamily="2" charset="0"/>
              </a:rPr>
              <a:t>Máster Data </a:t>
            </a:r>
            <a:r>
              <a:rPr lang="es-ES" sz="2400" dirty="0" err="1">
                <a:latin typeface="TrashHand" panose="00000400000000000000" pitchFamily="2" charset="0"/>
              </a:rPr>
              <a:t>Science</a:t>
            </a:r>
            <a:r>
              <a:rPr lang="es-ES" sz="2400" dirty="0">
                <a:latin typeface="TrashHand" panose="00000400000000000000" pitchFamily="2" charset="0"/>
              </a:rPr>
              <a:t>, Barcelona 2019</a:t>
            </a:r>
          </a:p>
        </p:txBody>
      </p:sp>
      <p:cxnSp>
        <p:nvCxnSpPr>
          <p:cNvPr id="14" name="Conector recto 13"/>
          <p:cNvCxnSpPr/>
          <p:nvPr userDrawn="1"/>
        </p:nvCxnSpPr>
        <p:spPr>
          <a:xfrm>
            <a:off x="0" y="880584"/>
            <a:ext cx="9144000" cy="0"/>
          </a:xfrm>
          <a:prstGeom prst="line">
            <a:avLst/>
          </a:prstGeom>
          <a:ln cmpd="sng">
            <a:gradFill flip="none" rotWithShape="1">
              <a:gsLst>
                <a:gs pos="100000">
                  <a:srgbClr val="FDBB4B"/>
                </a:gs>
                <a:gs pos="0">
                  <a:srgbClr val="FFFF00"/>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pic>
        <p:nvPicPr>
          <p:cNvPr id="15" name="Imagen 14"/>
          <p:cNvPicPr>
            <a:picLocks noChangeAspect="1"/>
          </p:cNvPicPr>
          <p:nvPr userDrawn="1"/>
        </p:nvPicPr>
        <p:blipFill>
          <a:blip r:embed="rId20"/>
          <a:stretch>
            <a:fillRect/>
          </a:stretch>
        </p:blipFill>
        <p:spPr>
          <a:xfrm>
            <a:off x="0" y="1149414"/>
            <a:ext cx="5598153" cy="5736721"/>
          </a:xfrm>
          <a:prstGeom prst="rect">
            <a:avLst/>
          </a:prstGeom>
        </p:spPr>
      </p:pic>
    </p:spTree>
    <p:extLst>
      <p:ext uri="{BB962C8B-B14F-4D97-AF65-F5344CB8AC3E}">
        <p14:creationId xmlns:p14="http://schemas.microsoft.com/office/powerpoint/2010/main" val="1012310629"/>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xStyles>
    <p:title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hyperlink" Target="https://goo.gl/9eeHAz"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mlwiki.org/index.php/Cost-Complexity_Pruning"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206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err="1"/>
              <a:t>We</a:t>
            </a:r>
            <a:r>
              <a:rPr lang="es-ES" dirty="0"/>
              <a:t> </a:t>
            </a:r>
            <a:r>
              <a:rPr lang="es-ES" dirty="0" err="1"/>
              <a:t>won’t</a:t>
            </a:r>
            <a:r>
              <a:rPr lang="es-ES" dirty="0"/>
              <a:t> </a:t>
            </a:r>
            <a:r>
              <a:rPr lang="es-ES" dirty="0" err="1"/>
              <a:t>study</a:t>
            </a:r>
            <a:r>
              <a:rPr lang="es-ES" dirty="0"/>
              <a:t>…</a:t>
            </a:r>
          </a:p>
        </p:txBody>
      </p:sp>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1172632" y="2005673"/>
            <a:ext cx="6798736" cy="4289110"/>
          </a:xfrm>
        </p:spPr>
        <p:txBody>
          <a:bodyPr/>
          <a:lstStyle/>
          <a:p>
            <a:r>
              <a:rPr lang="es-ES" dirty="0"/>
              <a:t>Detalles matemáticos</a:t>
            </a:r>
          </a:p>
          <a:p>
            <a:r>
              <a:rPr lang="es-ES" dirty="0"/>
              <a:t>Forward/</a:t>
            </a:r>
            <a:r>
              <a:rPr lang="es-ES" dirty="0" err="1"/>
              <a:t>Backward</a:t>
            </a:r>
            <a:r>
              <a:rPr lang="es-ES" dirty="0"/>
              <a:t> </a:t>
            </a:r>
            <a:r>
              <a:rPr lang="es-ES" dirty="0" err="1"/>
              <a:t>propagation</a:t>
            </a:r>
            <a:r>
              <a:rPr lang="es-ES" dirty="0"/>
              <a:t>.</a:t>
            </a:r>
          </a:p>
          <a:p>
            <a:r>
              <a:rPr lang="es-ES" dirty="0" err="1"/>
              <a:t>Gradient</a:t>
            </a:r>
            <a:r>
              <a:rPr lang="es-ES" dirty="0"/>
              <a:t> </a:t>
            </a:r>
            <a:r>
              <a:rPr lang="es-ES" dirty="0" err="1"/>
              <a:t>descent</a:t>
            </a:r>
            <a:r>
              <a:rPr lang="es-ES" dirty="0"/>
              <a:t> </a:t>
            </a:r>
            <a:r>
              <a:rPr lang="es-ES" dirty="0" err="1"/>
              <a:t>algorithm</a:t>
            </a:r>
            <a:r>
              <a:rPr lang="es-ES" dirty="0"/>
              <a:t>.</a:t>
            </a:r>
          </a:p>
          <a:p>
            <a:pPr marL="0" indent="0">
              <a:buNone/>
            </a:pPr>
            <a:endParaRPr lang="es-ES" dirty="0"/>
          </a:p>
        </p:txBody>
      </p:sp>
    </p:spTree>
    <p:extLst>
      <p:ext uri="{BB962C8B-B14F-4D97-AF65-F5344CB8AC3E}">
        <p14:creationId xmlns:p14="http://schemas.microsoft.com/office/powerpoint/2010/main" val="36966627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121715" y="1620496"/>
            <a:ext cx="2900569" cy="1351304"/>
          </a:xfrm>
        </p:spPr>
        <p:txBody>
          <a:bodyPr/>
          <a:lstStyle/>
          <a:p>
            <a:r>
              <a:rPr lang="es-ES" sz="8000" dirty="0"/>
              <a:t>Fin…</a:t>
            </a:r>
          </a:p>
        </p:txBody>
      </p:sp>
      <p:pic>
        <p:nvPicPr>
          <p:cNvPr id="46082" name="Picture 2" descr="Resultado de imagen de aplausos gif">
            <a:extLst>
              <a:ext uri="{FF2B5EF4-FFF2-40B4-BE49-F238E27FC236}">
                <a16:creationId xmlns:a16="http://schemas.microsoft.com/office/drawing/2014/main" id="{AFC32D58-9586-4886-9F2F-4329F988D7C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476499" y="3352800"/>
            <a:ext cx="4191000" cy="211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5314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a:t>Conceptos previos</a:t>
            </a:r>
          </a:p>
        </p:txBody>
      </p:sp>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1172632" y="2005673"/>
            <a:ext cx="6798736" cy="4289110"/>
          </a:xfrm>
        </p:spPr>
        <p:txBody>
          <a:bodyPr/>
          <a:lstStyle/>
          <a:p>
            <a:r>
              <a:rPr lang="es-ES" dirty="0" err="1"/>
              <a:t>Dataset</a:t>
            </a:r>
            <a:r>
              <a:rPr lang="es-ES" dirty="0"/>
              <a:t> de </a:t>
            </a:r>
            <a:r>
              <a:rPr lang="es-ES" dirty="0" err="1"/>
              <a:t>train</a:t>
            </a:r>
            <a:r>
              <a:rPr lang="es-ES" dirty="0"/>
              <a:t> y test.</a:t>
            </a:r>
          </a:p>
          <a:p>
            <a:r>
              <a:rPr lang="es-ES" dirty="0" err="1"/>
              <a:t>Overfitting</a:t>
            </a:r>
            <a:r>
              <a:rPr lang="es-ES" dirty="0"/>
              <a:t>.</a:t>
            </a:r>
          </a:p>
          <a:p>
            <a:r>
              <a:rPr lang="es-ES" dirty="0"/>
              <a:t>Matriz de confusión.</a:t>
            </a:r>
          </a:p>
          <a:p>
            <a:r>
              <a:rPr lang="es-ES" dirty="0"/>
              <a:t>Cross - </a:t>
            </a:r>
            <a:r>
              <a:rPr lang="es-ES" dirty="0" err="1"/>
              <a:t>Validation</a:t>
            </a:r>
            <a:endParaRPr lang="es-ES" dirty="0"/>
          </a:p>
          <a:p>
            <a:pPr marL="0" indent="0">
              <a:buNone/>
            </a:pPr>
            <a:endParaRPr lang="es-ES" dirty="0"/>
          </a:p>
        </p:txBody>
      </p:sp>
    </p:spTree>
    <p:extLst>
      <p:ext uri="{BB962C8B-B14F-4D97-AF65-F5344CB8AC3E}">
        <p14:creationId xmlns:p14="http://schemas.microsoft.com/office/powerpoint/2010/main" val="1688753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err="1"/>
              <a:t>Dataset</a:t>
            </a:r>
            <a:r>
              <a:rPr lang="es-ES" dirty="0"/>
              <a:t> de </a:t>
            </a:r>
            <a:r>
              <a:rPr lang="es-ES" dirty="0" err="1"/>
              <a:t>train</a:t>
            </a:r>
            <a:r>
              <a:rPr lang="es-ES" dirty="0"/>
              <a:t> y test.</a:t>
            </a:r>
            <a:br>
              <a:rPr lang="es-ES" dirty="0"/>
            </a:br>
            <a:endParaRPr lang="es-ES" dirty="0"/>
          </a:p>
        </p:txBody>
      </p:sp>
      <p:pic>
        <p:nvPicPr>
          <p:cNvPr id="59396" name="Picture 4" descr="https://upload.wikimedia.org/wikipedia/commons/thumb/0/0e/Traintest.svg/700px-Traintest.svg.png">
            <a:extLst>
              <a:ext uri="{FF2B5EF4-FFF2-40B4-BE49-F238E27FC236}">
                <a16:creationId xmlns:a16="http://schemas.microsoft.com/office/drawing/2014/main" id="{DF3F1738-70DF-4268-9EA9-B634A40B1C4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9825" y="2387810"/>
            <a:ext cx="8889445" cy="3339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636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err="1"/>
              <a:t>Overfitting</a:t>
            </a:r>
            <a:endParaRPr lang="es-ES" dirty="0"/>
          </a:p>
        </p:txBody>
      </p:sp>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436032" y="1782418"/>
            <a:ext cx="4135968" cy="3729382"/>
          </a:xfrm>
        </p:spPr>
        <p:txBody>
          <a:bodyPr/>
          <a:lstStyle/>
          <a:p>
            <a:pPr algn="just"/>
            <a:r>
              <a:rPr lang="es-ES" sz="1600" dirty="0"/>
              <a:t>Es el efecto de sobreentrenar un algoritmo de aprendizaje con unos ciertos datos para los que se conoce el resultado deseado.</a:t>
            </a:r>
          </a:p>
          <a:p>
            <a:pPr algn="just"/>
            <a:r>
              <a:rPr lang="es-ES" sz="1600" dirty="0"/>
              <a:t>El algoritmo de aprendizaje debe alcanzar un estado en el que será capaz de predecir el resultado en otros casos a partir de lo aprendido con los datos de entrenamiento, generalizando para poder resolver situaciones distintas a las acaecidas durante el entrenamiento.</a:t>
            </a:r>
          </a:p>
          <a:p>
            <a:pPr algn="just"/>
            <a:r>
              <a:rPr lang="es-ES" sz="1600" dirty="0"/>
              <a:t>Cuando un sistema se entrena demasiado (se sobreentrena) o se entrena con datos extraños, el algoritmo de aprendizaje puede quedar ajustado a unas características muy específicas de los datos de entrenamiento que no tienen relación con la función objetivo. </a:t>
            </a:r>
          </a:p>
        </p:txBody>
      </p:sp>
      <p:pic>
        <p:nvPicPr>
          <p:cNvPr id="59394" name="Picture 2" descr="Resultado de imagen de overfitted model">
            <a:extLst>
              <a:ext uri="{FF2B5EF4-FFF2-40B4-BE49-F238E27FC236}">
                <a16:creationId xmlns:a16="http://schemas.microsoft.com/office/drawing/2014/main" id="{DEE0207D-F0A6-4910-B55B-43053FD0D3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6210" y="2142158"/>
            <a:ext cx="4101457" cy="4101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458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a:t>Matriz de confusión</a:t>
            </a:r>
          </a:p>
        </p:txBody>
      </p:sp>
      <p:sp>
        <p:nvSpPr>
          <p:cNvPr id="5" name="Marcador de contenido 4">
            <a:extLst>
              <a:ext uri="{FF2B5EF4-FFF2-40B4-BE49-F238E27FC236}">
                <a16:creationId xmlns:a16="http://schemas.microsoft.com/office/drawing/2014/main" id="{8E1CE3CB-DC5A-4003-AEA3-EF6B072057E5}"/>
              </a:ext>
            </a:extLst>
          </p:cNvPr>
          <p:cNvSpPr>
            <a:spLocks noGrp="1"/>
          </p:cNvSpPr>
          <p:nvPr>
            <p:ph idx="1"/>
          </p:nvPr>
        </p:nvSpPr>
        <p:spPr>
          <a:xfrm>
            <a:off x="1172632" y="2135986"/>
            <a:ext cx="6798736" cy="3444997"/>
          </a:xfrm>
        </p:spPr>
        <p:txBody>
          <a:bodyPr/>
          <a:lstStyle/>
          <a:p>
            <a:r>
              <a:rPr lang="es-ES" sz="3600" dirty="0"/>
              <a:t>Observado vs. Predicho.</a:t>
            </a:r>
          </a:p>
        </p:txBody>
      </p:sp>
      <p:pic>
        <p:nvPicPr>
          <p:cNvPr id="6" name="Imagen 5">
            <a:extLst>
              <a:ext uri="{FF2B5EF4-FFF2-40B4-BE49-F238E27FC236}">
                <a16:creationId xmlns:a16="http://schemas.microsoft.com/office/drawing/2014/main" id="{BA8C5649-C36E-4034-ABA5-DF8AEEEB36BB}"/>
              </a:ext>
            </a:extLst>
          </p:cNvPr>
          <p:cNvPicPr>
            <a:picLocks noChangeAspect="1"/>
          </p:cNvPicPr>
          <p:nvPr/>
        </p:nvPicPr>
        <p:blipFill rotWithShape="1">
          <a:blip r:embed="rId2"/>
          <a:srcRect l="14028" t="21838" r="55417" b="57905"/>
          <a:stretch/>
        </p:blipFill>
        <p:spPr>
          <a:xfrm>
            <a:off x="1240366" y="3429000"/>
            <a:ext cx="6663268" cy="2483584"/>
          </a:xfrm>
          <a:prstGeom prst="rect">
            <a:avLst/>
          </a:prstGeom>
        </p:spPr>
      </p:pic>
    </p:spTree>
    <p:extLst>
      <p:ext uri="{BB962C8B-B14F-4D97-AF65-F5344CB8AC3E}">
        <p14:creationId xmlns:p14="http://schemas.microsoft.com/office/powerpoint/2010/main" val="2250426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a:t>Matriz de confusión</a:t>
            </a:r>
          </a:p>
        </p:txBody>
      </p:sp>
      <p:sp>
        <p:nvSpPr>
          <p:cNvPr id="5" name="Marcador de contenido 4">
            <a:extLst>
              <a:ext uri="{FF2B5EF4-FFF2-40B4-BE49-F238E27FC236}">
                <a16:creationId xmlns:a16="http://schemas.microsoft.com/office/drawing/2014/main" id="{8E1CE3CB-DC5A-4003-AEA3-EF6B072057E5}"/>
              </a:ext>
            </a:extLst>
          </p:cNvPr>
          <p:cNvSpPr>
            <a:spLocks noGrp="1"/>
          </p:cNvSpPr>
          <p:nvPr>
            <p:ph idx="1"/>
          </p:nvPr>
        </p:nvSpPr>
        <p:spPr>
          <a:xfrm>
            <a:off x="1172632" y="2135986"/>
            <a:ext cx="6798736" cy="3444997"/>
          </a:xfrm>
        </p:spPr>
        <p:txBody>
          <a:bodyPr/>
          <a:lstStyle/>
          <a:p>
            <a:r>
              <a:rPr lang="es-ES" sz="3600" dirty="0"/>
              <a:t>Observado vs. Predicho.</a:t>
            </a:r>
          </a:p>
        </p:txBody>
      </p:sp>
      <p:pic>
        <p:nvPicPr>
          <p:cNvPr id="3" name="Imagen 2">
            <a:extLst>
              <a:ext uri="{FF2B5EF4-FFF2-40B4-BE49-F238E27FC236}">
                <a16:creationId xmlns:a16="http://schemas.microsoft.com/office/drawing/2014/main" id="{C74B57F5-ABA1-4BA1-A360-3ACB14E5CD5D}"/>
              </a:ext>
            </a:extLst>
          </p:cNvPr>
          <p:cNvPicPr>
            <a:picLocks noChangeAspect="1"/>
          </p:cNvPicPr>
          <p:nvPr/>
        </p:nvPicPr>
        <p:blipFill rotWithShape="1">
          <a:blip r:embed="rId2"/>
          <a:srcRect l="14922" t="54765" r="35294" b="18056"/>
          <a:stretch/>
        </p:blipFill>
        <p:spPr>
          <a:xfrm>
            <a:off x="482600" y="3263900"/>
            <a:ext cx="7962900" cy="2444083"/>
          </a:xfrm>
          <a:prstGeom prst="rect">
            <a:avLst/>
          </a:prstGeom>
        </p:spPr>
      </p:pic>
    </p:spTree>
    <p:extLst>
      <p:ext uri="{BB962C8B-B14F-4D97-AF65-F5344CB8AC3E}">
        <p14:creationId xmlns:p14="http://schemas.microsoft.com/office/powerpoint/2010/main" val="64120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a:t>K-</a:t>
            </a:r>
            <a:r>
              <a:rPr lang="es-ES" dirty="0" err="1"/>
              <a:t>fold</a:t>
            </a:r>
            <a:r>
              <a:rPr lang="es-ES" dirty="0"/>
              <a:t> Cross </a:t>
            </a:r>
            <a:r>
              <a:rPr lang="es-ES" dirty="0" err="1"/>
              <a:t>Validation</a:t>
            </a:r>
            <a:r>
              <a:rPr lang="es-ES" dirty="0"/>
              <a:t> </a:t>
            </a:r>
          </a:p>
        </p:txBody>
      </p:sp>
      <p:sp>
        <p:nvSpPr>
          <p:cNvPr id="5" name="Marcador de contenido 4">
            <a:extLst>
              <a:ext uri="{FF2B5EF4-FFF2-40B4-BE49-F238E27FC236}">
                <a16:creationId xmlns:a16="http://schemas.microsoft.com/office/drawing/2014/main" id="{8E1CE3CB-DC5A-4003-AEA3-EF6B072057E5}"/>
              </a:ext>
            </a:extLst>
          </p:cNvPr>
          <p:cNvSpPr>
            <a:spLocks noGrp="1"/>
          </p:cNvSpPr>
          <p:nvPr>
            <p:ph idx="1"/>
          </p:nvPr>
        </p:nvSpPr>
        <p:spPr>
          <a:xfrm>
            <a:off x="220132" y="1729586"/>
            <a:ext cx="3894668" cy="4747414"/>
          </a:xfrm>
        </p:spPr>
        <p:txBody>
          <a:bodyPr/>
          <a:lstStyle/>
          <a:p>
            <a:r>
              <a:rPr lang="es-ES" sz="1600" dirty="0">
                <a:solidFill>
                  <a:schemeClr val="tx1"/>
                </a:solidFill>
              </a:rPr>
              <a:t>En la </a:t>
            </a:r>
            <a:r>
              <a:rPr lang="es-ES" sz="1600" i="1" dirty="0">
                <a:solidFill>
                  <a:schemeClr val="tx1"/>
                </a:solidFill>
              </a:rPr>
              <a:t>K-</a:t>
            </a:r>
            <a:r>
              <a:rPr lang="es-ES" sz="1600" i="1" dirty="0" err="1">
                <a:solidFill>
                  <a:schemeClr val="tx1"/>
                </a:solidFill>
              </a:rPr>
              <a:t>fold</a:t>
            </a:r>
            <a:r>
              <a:rPr lang="es-ES" sz="1600" i="1" dirty="0">
                <a:solidFill>
                  <a:schemeClr val="tx1"/>
                </a:solidFill>
              </a:rPr>
              <a:t> </a:t>
            </a:r>
            <a:r>
              <a:rPr lang="es-ES" sz="1600" i="1" dirty="0" err="1">
                <a:solidFill>
                  <a:schemeClr val="tx1"/>
                </a:solidFill>
              </a:rPr>
              <a:t>cross-validation</a:t>
            </a:r>
            <a:r>
              <a:rPr lang="es-ES" sz="1600" dirty="0">
                <a:solidFill>
                  <a:schemeClr val="tx1"/>
                </a:solidFill>
              </a:rPr>
              <a:t> los datos de muestra se dividen en K subconjuntos. Uno de los subconjuntos se utiliza como datos de prueba y el resto (K-1) como datos de entrenamiento. El proceso de validación cruzada es repetido durante k iteraciones, con cada uno de los posibles subconjuntos de datos de prueba. </a:t>
            </a:r>
          </a:p>
          <a:p>
            <a:r>
              <a:rPr lang="es-ES" sz="1600" dirty="0">
                <a:solidFill>
                  <a:schemeClr val="tx1"/>
                </a:solidFill>
              </a:rPr>
              <a:t>Este método es muy preciso puesto que evaluamos a partir de K combinaciones de datos de entrenamiento y de prueba, pero aun así tiene una desventaja, y es que, a diferencia del método de retención, es lento desde el punto de vista computacional. </a:t>
            </a:r>
            <a:endParaRPr lang="es-ES" dirty="0">
              <a:solidFill>
                <a:schemeClr val="tx1"/>
              </a:solidFill>
            </a:endParaRPr>
          </a:p>
        </p:txBody>
      </p:sp>
      <p:pic>
        <p:nvPicPr>
          <p:cNvPr id="61442" name="Picture 2" descr="ValidaciÃ³n cruzada de K iteraciones con K=4.">
            <a:extLst>
              <a:ext uri="{FF2B5EF4-FFF2-40B4-BE49-F238E27FC236}">
                <a16:creationId xmlns:a16="http://schemas.microsoft.com/office/drawing/2014/main" id="{51F77A98-4789-4A8B-B45A-7792EACA5F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2625725"/>
            <a:ext cx="50101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741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err="1"/>
              <a:t>Random</a:t>
            </a:r>
            <a:r>
              <a:rPr lang="es-ES" dirty="0"/>
              <a:t> Cross </a:t>
            </a:r>
            <a:r>
              <a:rPr lang="es-ES" dirty="0" err="1"/>
              <a:t>Validation</a:t>
            </a:r>
            <a:r>
              <a:rPr lang="es-ES" dirty="0"/>
              <a:t> </a:t>
            </a:r>
          </a:p>
        </p:txBody>
      </p:sp>
      <p:sp>
        <p:nvSpPr>
          <p:cNvPr id="5" name="Marcador de contenido 4">
            <a:extLst>
              <a:ext uri="{FF2B5EF4-FFF2-40B4-BE49-F238E27FC236}">
                <a16:creationId xmlns:a16="http://schemas.microsoft.com/office/drawing/2014/main" id="{8E1CE3CB-DC5A-4003-AEA3-EF6B072057E5}"/>
              </a:ext>
            </a:extLst>
          </p:cNvPr>
          <p:cNvSpPr>
            <a:spLocks noGrp="1"/>
          </p:cNvSpPr>
          <p:nvPr>
            <p:ph idx="1"/>
          </p:nvPr>
        </p:nvSpPr>
        <p:spPr>
          <a:xfrm>
            <a:off x="131232" y="1742286"/>
            <a:ext cx="3894668" cy="4747414"/>
          </a:xfrm>
        </p:spPr>
        <p:txBody>
          <a:bodyPr/>
          <a:lstStyle/>
          <a:p>
            <a:pPr algn="just"/>
            <a:r>
              <a:rPr lang="es-ES" sz="1600" dirty="0">
                <a:solidFill>
                  <a:schemeClr val="tx1"/>
                </a:solidFill>
              </a:rPr>
              <a:t>Este método consiste al dividir aleatoriamente el conjunto de datos de entrenamiento y el conjunto de datos de prueba. Para cada división la función de aproximación se ajusta a partir de los datos de entrenamiento y calcula los valores de salida para el conjunto de datos de prueba.</a:t>
            </a:r>
          </a:p>
          <a:p>
            <a:pPr algn="just"/>
            <a:r>
              <a:rPr lang="es-ES" sz="1600" dirty="0">
                <a:solidFill>
                  <a:schemeClr val="tx1"/>
                </a:solidFill>
              </a:rPr>
              <a:t>La ventaja de este método es que la división de datos entrenamiento-prueba no depende del número de iteraciones. Pero, en cambio, con este método hay algunas muestras que quedan sin evaluar y otras que se evalúan más de una vez, es decir, los subconjuntos de prueba y entrenamiento se pueden solapar.</a:t>
            </a:r>
            <a:endParaRPr lang="es-ES" dirty="0">
              <a:solidFill>
                <a:schemeClr val="tx1"/>
              </a:solidFill>
            </a:endParaRPr>
          </a:p>
        </p:txBody>
      </p:sp>
      <p:pic>
        <p:nvPicPr>
          <p:cNvPr id="64514" name="Picture 2" descr="ValidaciÃ³n cruzada aleatÃ³ria con k iteraciones">
            <a:extLst>
              <a:ext uri="{FF2B5EF4-FFF2-40B4-BE49-F238E27FC236}">
                <a16:creationId xmlns:a16="http://schemas.microsoft.com/office/drawing/2014/main" id="{A37F42A0-A589-44FE-A295-67BA899461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0411" y="2765425"/>
            <a:ext cx="50101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878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14500" y="896596"/>
            <a:ext cx="7294770" cy="733422"/>
          </a:xfrm>
        </p:spPr>
        <p:txBody>
          <a:bodyPr/>
          <a:lstStyle/>
          <a:p>
            <a:pPr algn="r"/>
            <a:r>
              <a:rPr lang="es-ES" dirty="0" err="1"/>
              <a:t>Leave-one-out</a:t>
            </a:r>
            <a:r>
              <a:rPr lang="es-ES" dirty="0"/>
              <a:t> </a:t>
            </a:r>
            <a:r>
              <a:rPr lang="es-ES" dirty="0" err="1"/>
              <a:t>cross-validation</a:t>
            </a:r>
            <a:endParaRPr lang="es-ES" dirty="0"/>
          </a:p>
        </p:txBody>
      </p:sp>
      <p:sp>
        <p:nvSpPr>
          <p:cNvPr id="5" name="Marcador de contenido 4">
            <a:extLst>
              <a:ext uri="{FF2B5EF4-FFF2-40B4-BE49-F238E27FC236}">
                <a16:creationId xmlns:a16="http://schemas.microsoft.com/office/drawing/2014/main" id="{8E1CE3CB-DC5A-4003-AEA3-EF6B072057E5}"/>
              </a:ext>
            </a:extLst>
          </p:cNvPr>
          <p:cNvSpPr>
            <a:spLocks noGrp="1"/>
          </p:cNvSpPr>
          <p:nvPr>
            <p:ph idx="1"/>
          </p:nvPr>
        </p:nvSpPr>
        <p:spPr>
          <a:xfrm>
            <a:off x="131232" y="1742286"/>
            <a:ext cx="3894668" cy="4747414"/>
          </a:xfrm>
        </p:spPr>
        <p:txBody>
          <a:bodyPr/>
          <a:lstStyle/>
          <a:p>
            <a:pPr algn="just"/>
            <a:r>
              <a:rPr lang="es-ES" sz="1600" dirty="0">
                <a:solidFill>
                  <a:schemeClr val="tx1"/>
                </a:solidFill>
              </a:rPr>
              <a:t>La </a:t>
            </a:r>
            <a:r>
              <a:rPr lang="es-ES" sz="1600" dirty="0" err="1">
                <a:solidFill>
                  <a:schemeClr val="tx1"/>
                </a:solidFill>
              </a:rPr>
              <a:t>Leave-one-out</a:t>
            </a:r>
            <a:r>
              <a:rPr lang="es-ES" sz="1600" dirty="0">
                <a:solidFill>
                  <a:schemeClr val="tx1"/>
                </a:solidFill>
              </a:rPr>
              <a:t> </a:t>
            </a:r>
            <a:r>
              <a:rPr lang="es-ES" sz="1600" dirty="0" err="1">
                <a:solidFill>
                  <a:schemeClr val="tx1"/>
                </a:solidFill>
              </a:rPr>
              <a:t>cross-validation</a:t>
            </a:r>
            <a:r>
              <a:rPr lang="es-ES" sz="1600" dirty="0">
                <a:solidFill>
                  <a:schemeClr val="tx1"/>
                </a:solidFill>
              </a:rPr>
              <a:t> implica separar los datos de forma que para cada iteración tengamos una sola muestra para los datos de prueba y todo el resto conformando los datos de entrenamiento.</a:t>
            </a:r>
          </a:p>
          <a:p>
            <a:pPr algn="just"/>
            <a:r>
              <a:rPr lang="es-ES" sz="1600" dirty="0">
                <a:solidFill>
                  <a:schemeClr val="tx1"/>
                </a:solidFill>
              </a:rPr>
              <a:t>La evaluación viene dada por el error, y en este tipo de validación cruzada el error es muy bajo, pero en cambio, a nivel computacional es muy costoso, puesto que se tienen que realizar un elevado número de iteraciones, tantas como N muestras tengamos y para cada una analizar los datos tanto de entrenamiento como de prueba.</a:t>
            </a:r>
            <a:endParaRPr lang="es-ES" dirty="0">
              <a:solidFill>
                <a:schemeClr val="tx1"/>
              </a:solidFill>
            </a:endParaRPr>
          </a:p>
        </p:txBody>
      </p:sp>
      <p:pic>
        <p:nvPicPr>
          <p:cNvPr id="64514" name="Picture 2" descr="ValidaciÃ³n cruzada aleatÃ³ria con k iteraciones">
            <a:extLst>
              <a:ext uri="{FF2B5EF4-FFF2-40B4-BE49-F238E27FC236}">
                <a16:creationId xmlns:a16="http://schemas.microsoft.com/office/drawing/2014/main" id="{A37F42A0-A589-44FE-A295-67BA899461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0411" y="2765425"/>
            <a:ext cx="50101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63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14500" y="896596"/>
            <a:ext cx="7294770" cy="733422"/>
          </a:xfrm>
        </p:spPr>
        <p:txBody>
          <a:bodyPr/>
          <a:lstStyle/>
          <a:p>
            <a:pPr algn="r"/>
            <a:r>
              <a:rPr lang="es-ES" dirty="0"/>
              <a:t>Cross-</a:t>
            </a:r>
            <a:r>
              <a:rPr lang="es-ES" dirty="0" err="1"/>
              <a:t>Validation</a:t>
            </a:r>
            <a:r>
              <a:rPr lang="es-ES" dirty="0"/>
              <a:t> ejemplo</a:t>
            </a:r>
          </a:p>
        </p:txBody>
      </p:sp>
      <p:pic>
        <p:nvPicPr>
          <p:cNvPr id="65538" name="Picture 2" descr="k-fold cross validation, con k=4 y con 4 clasificadores.">
            <a:extLst>
              <a:ext uri="{FF2B5EF4-FFF2-40B4-BE49-F238E27FC236}">
                <a16:creationId xmlns:a16="http://schemas.microsoft.com/office/drawing/2014/main" id="{4D3B9CF5-D9F2-435F-A686-514FFE08CE0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24615" y="1781603"/>
            <a:ext cx="7294769" cy="5076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858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53808" y="896596"/>
            <a:ext cx="2555461" cy="733422"/>
          </a:xfrm>
        </p:spPr>
        <p:txBody>
          <a:bodyPr/>
          <a:lstStyle/>
          <a:p>
            <a:r>
              <a:rPr lang="es-ES" dirty="0" err="1"/>
              <a:t>About</a:t>
            </a:r>
            <a:r>
              <a:rPr lang="es-ES" dirty="0"/>
              <a:t> me</a:t>
            </a:r>
          </a:p>
        </p:txBody>
      </p:sp>
      <p:sp>
        <p:nvSpPr>
          <p:cNvPr id="3" name="Marcador de contenido 2"/>
          <p:cNvSpPr>
            <a:spLocks noGrp="1"/>
          </p:cNvSpPr>
          <p:nvPr>
            <p:ph idx="1"/>
          </p:nvPr>
        </p:nvSpPr>
        <p:spPr>
          <a:xfrm>
            <a:off x="1857513" y="1879860"/>
            <a:ext cx="7286487" cy="4434883"/>
          </a:xfrm>
        </p:spPr>
        <p:txBody>
          <a:bodyPr/>
          <a:lstStyle/>
          <a:p>
            <a:r>
              <a:rPr lang="es-ES" dirty="0"/>
              <a:t>Ahora: Lead Data </a:t>
            </a:r>
            <a:r>
              <a:rPr lang="es-ES" dirty="0" err="1"/>
              <a:t>Scientist</a:t>
            </a:r>
            <a:r>
              <a:rPr lang="es-ES" dirty="0"/>
              <a:t> – </a:t>
            </a:r>
            <a:r>
              <a:rPr lang="es-ES" dirty="0" err="1"/>
              <a:t>Altran</a:t>
            </a:r>
            <a:r>
              <a:rPr lang="es-ES" dirty="0"/>
              <a:t> </a:t>
            </a:r>
            <a:r>
              <a:rPr lang="es-ES" dirty="0" err="1"/>
              <a:t>Innovation</a:t>
            </a:r>
            <a:r>
              <a:rPr lang="es-ES" dirty="0"/>
              <a:t>.</a:t>
            </a:r>
          </a:p>
          <a:p>
            <a:r>
              <a:rPr lang="es-ES" dirty="0"/>
              <a:t>Antes: Data </a:t>
            </a:r>
            <a:r>
              <a:rPr lang="es-ES" dirty="0" err="1"/>
              <a:t>Scientist</a:t>
            </a:r>
            <a:r>
              <a:rPr lang="es-ES" dirty="0"/>
              <a:t> – Equifax, </a:t>
            </a:r>
            <a:r>
              <a:rPr lang="es-ES" dirty="0" err="1"/>
              <a:t>Solutio</a:t>
            </a:r>
            <a:r>
              <a:rPr lang="es-ES" dirty="0"/>
              <a:t>, </a:t>
            </a:r>
            <a:r>
              <a:rPr lang="es-ES" dirty="0" err="1"/>
              <a:t>Enefgy</a:t>
            </a:r>
            <a:r>
              <a:rPr lang="es-ES" dirty="0"/>
              <a:t>.</a:t>
            </a:r>
          </a:p>
          <a:p>
            <a:r>
              <a:rPr lang="es-ES" dirty="0"/>
              <a:t>Profesor Universidad Carlos III de Madrid – Grupo ML4DS &amp; GISC. (</a:t>
            </a:r>
            <a:r>
              <a:rPr lang="es-ES" dirty="0">
                <a:hlinkClick r:id="rId2"/>
              </a:rPr>
              <a:t>https://goo.gl/9eeHAz</a:t>
            </a:r>
            <a:r>
              <a:rPr lang="es-ES" dirty="0"/>
              <a:t>)</a:t>
            </a:r>
          </a:p>
          <a:p>
            <a:r>
              <a:rPr lang="es-ES" dirty="0"/>
              <a:t>Profesor Escuela de Organización Industrial.</a:t>
            </a:r>
          </a:p>
          <a:p>
            <a:r>
              <a:rPr lang="es-ES" dirty="0"/>
              <a:t>Data </a:t>
            </a:r>
            <a:r>
              <a:rPr lang="es-ES" dirty="0" err="1"/>
              <a:t>Analyst</a:t>
            </a:r>
            <a:r>
              <a:rPr lang="es-ES" dirty="0"/>
              <a:t> – Ministerio de Justicia (Venezuela).</a:t>
            </a:r>
          </a:p>
          <a:p>
            <a:r>
              <a:rPr lang="es-ES" dirty="0"/>
              <a:t>Máster en Ingeniería Matemática – UC3M.</a:t>
            </a:r>
          </a:p>
          <a:p>
            <a:r>
              <a:rPr lang="es-ES" dirty="0" err="1"/>
              <a:t>Lienciado</a:t>
            </a:r>
            <a:r>
              <a:rPr lang="es-ES" dirty="0"/>
              <a:t> en Matemática – UCV.</a:t>
            </a:r>
          </a:p>
        </p:txBody>
      </p:sp>
      <p:pic>
        <p:nvPicPr>
          <p:cNvPr id="8" name="Marcador de contenido 4">
            <a:extLst>
              <a:ext uri="{FF2B5EF4-FFF2-40B4-BE49-F238E27FC236}">
                <a16:creationId xmlns:a16="http://schemas.microsoft.com/office/drawing/2014/main" id="{71C3956D-62AA-4396-986A-9E18229028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8363" y="1295168"/>
            <a:ext cx="1947906" cy="1460930"/>
          </a:xfrm>
          <a:prstGeom prst="rect">
            <a:avLst/>
          </a:prstGeom>
        </p:spPr>
      </p:pic>
    </p:spTree>
    <p:extLst>
      <p:ext uri="{BB962C8B-B14F-4D97-AF65-F5344CB8AC3E}">
        <p14:creationId xmlns:p14="http://schemas.microsoft.com/office/powerpoint/2010/main" val="4274913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38426" y="1135134"/>
            <a:ext cx="8267148" cy="1316517"/>
          </a:xfrm>
        </p:spPr>
        <p:txBody>
          <a:bodyPr/>
          <a:lstStyle/>
          <a:p>
            <a:pPr algn="just"/>
            <a:r>
              <a:rPr lang="es-ES" dirty="0"/>
              <a:t>La famosa, simple pero poderosa regresión lineal…</a:t>
            </a:r>
          </a:p>
        </p:txBody>
      </p:sp>
      <p:pic>
        <p:nvPicPr>
          <p:cNvPr id="9218" name="Picture 2" descr="Resultado de imagen de linear regression">
            <a:extLst>
              <a:ext uri="{FF2B5EF4-FFF2-40B4-BE49-F238E27FC236}">
                <a16:creationId xmlns:a16="http://schemas.microsoft.com/office/drawing/2014/main" id="{F5005CBA-A980-4333-9C9D-92C706B8D98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04163" y="2544416"/>
            <a:ext cx="6035666" cy="3993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382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a:t>Linear </a:t>
            </a:r>
            <a:r>
              <a:rPr lang="es-ES" dirty="0" err="1"/>
              <a:t>regression</a:t>
            </a:r>
            <a:endParaRPr lang="es-ES" dirty="0"/>
          </a:p>
        </p:txBody>
      </p:sp>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1172632" y="1820142"/>
            <a:ext cx="6798736" cy="4872205"/>
          </a:xfrm>
        </p:spPr>
        <p:txBody>
          <a:bodyPr/>
          <a:lstStyle/>
          <a:p>
            <a:pPr algn="just"/>
            <a:r>
              <a:rPr lang="es-ES" dirty="0"/>
              <a:t>Analiza la relación entre una variable de respuesta (a menudo llamada y) y una o más variables y sus interacciones (a menudo llamadas x o variables explicativas).</a:t>
            </a:r>
          </a:p>
          <a:p>
            <a:pPr algn="just"/>
            <a:r>
              <a:rPr lang="es-ES" dirty="0"/>
              <a:t>Es uno de los modelos estadísticos más básicos que existen, sus resultados pueden ser interpretados por casi todos y ha existido desde el siglo XIX. Esto es precisamente lo que hace que la regresión lineal sea tan popular. Es simple.</a:t>
            </a:r>
          </a:p>
          <a:p>
            <a:pPr algn="just"/>
            <a:r>
              <a:rPr lang="es-ES" dirty="0"/>
              <a:t>Se predice que seguirá siendo el ¡Utilizado en el año 2118!</a:t>
            </a:r>
          </a:p>
          <a:p>
            <a:pPr algn="just"/>
            <a:endParaRPr lang="es-ES" dirty="0"/>
          </a:p>
          <a:p>
            <a:pPr marL="0" indent="0" algn="just">
              <a:buNone/>
            </a:pPr>
            <a:endParaRPr lang="es-ES" dirty="0"/>
          </a:p>
        </p:txBody>
      </p:sp>
    </p:spTree>
    <p:extLst>
      <p:ext uri="{BB962C8B-B14F-4D97-AF65-F5344CB8AC3E}">
        <p14:creationId xmlns:p14="http://schemas.microsoft.com/office/powerpoint/2010/main" val="34897563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a:t>Linear </a:t>
            </a:r>
            <a:r>
              <a:rPr lang="es-ES" dirty="0" err="1"/>
              <a:t>regression</a:t>
            </a:r>
            <a:endParaRPr lang="es-ES" dirty="0"/>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1172632" y="1820142"/>
                <a:ext cx="6798736" cy="4872205"/>
              </a:xfrm>
            </p:spPr>
            <p:txBody>
              <a:bodyPr/>
              <a:lstStyle/>
              <a:p>
                <a:pPr algn="just"/>
                <a:r>
                  <a:rPr lang="es-ES" dirty="0"/>
                  <a:t>El modelo busca como objetivo hallar la siguiente ecuación</a:t>
                </a:r>
              </a:p>
              <a:p>
                <a:pPr marL="0" indent="0" algn="just">
                  <a:buNone/>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𝑦</m:t>
                      </m:r>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𝛽</m:t>
                          </m:r>
                        </m:e>
                        <m:sub>
                          <m:r>
                            <a:rPr lang="es-ES" b="0" i="1" smtClean="0">
                              <a:latin typeface="Cambria Math" panose="02040503050406030204" pitchFamily="18" charset="0"/>
                            </a:rPr>
                            <m:t>0</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𝛽</m:t>
                          </m:r>
                        </m:e>
                        <m:sub>
                          <m:r>
                            <a:rPr lang="es-ES" b="0" i="1" smtClean="0">
                              <a:latin typeface="Cambria Math" panose="02040503050406030204" pitchFamily="18" charset="0"/>
                            </a:rPr>
                            <m:t>1</m:t>
                          </m:r>
                        </m:sub>
                      </m:sSub>
                      <m:sSub>
                        <m:sSubPr>
                          <m:ctrlPr>
                            <a:rPr lang="es-ES" b="0" i="1" smtClean="0">
                              <a:latin typeface="Cambria Math" panose="02040503050406030204" pitchFamily="18" charset="0"/>
                            </a:rPr>
                          </m:ctrlPr>
                        </m:sSubPr>
                        <m:e>
                          <m:r>
                            <a:rPr lang="es-ES" b="0" i="1" smtClean="0">
                              <a:latin typeface="Cambria Math" panose="02040503050406030204" pitchFamily="18" charset="0"/>
                            </a:rPr>
                            <m:t>𝑥</m:t>
                          </m:r>
                        </m:e>
                        <m:sub>
                          <m:r>
                            <a:rPr lang="es-ES" b="0" i="1" smtClean="0">
                              <a:latin typeface="Cambria Math" panose="02040503050406030204" pitchFamily="18" charset="0"/>
                            </a:rPr>
                            <m:t>1</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𝛽</m:t>
                          </m:r>
                        </m:e>
                        <m:sub>
                          <m:r>
                            <a:rPr lang="es-ES" b="0" i="1" smtClean="0">
                              <a:latin typeface="Cambria Math" panose="02040503050406030204" pitchFamily="18" charset="0"/>
                            </a:rPr>
                            <m:t>2</m:t>
                          </m:r>
                        </m:sub>
                      </m:sSub>
                      <m:sSub>
                        <m:sSubPr>
                          <m:ctrlPr>
                            <a:rPr lang="es-ES" b="0" i="1" smtClean="0">
                              <a:latin typeface="Cambria Math" panose="02040503050406030204" pitchFamily="18" charset="0"/>
                            </a:rPr>
                          </m:ctrlPr>
                        </m:sSubPr>
                        <m:e>
                          <m:r>
                            <a:rPr lang="es-ES" b="0" i="1" smtClean="0">
                              <a:latin typeface="Cambria Math" panose="02040503050406030204" pitchFamily="18" charset="0"/>
                            </a:rPr>
                            <m:t>𝑥</m:t>
                          </m:r>
                        </m:e>
                        <m:sub>
                          <m:r>
                            <a:rPr lang="es-ES" b="0" i="1" smtClean="0">
                              <a:latin typeface="Cambria Math" panose="02040503050406030204" pitchFamily="18" charset="0"/>
                            </a:rPr>
                            <m:t>2</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𝛽</m:t>
                          </m:r>
                        </m:e>
                        <m:sub>
                          <m:r>
                            <a:rPr lang="es-ES" b="0" i="1" smtClean="0">
                              <a:latin typeface="Cambria Math" panose="02040503050406030204" pitchFamily="18" charset="0"/>
                            </a:rPr>
                            <m:t>𝑛</m:t>
                          </m:r>
                        </m:sub>
                      </m:sSub>
                      <m:sSub>
                        <m:sSubPr>
                          <m:ctrlPr>
                            <a:rPr lang="es-ES" b="0" i="1" smtClean="0">
                              <a:latin typeface="Cambria Math" panose="02040503050406030204" pitchFamily="18" charset="0"/>
                            </a:rPr>
                          </m:ctrlPr>
                        </m:sSubPr>
                        <m:e>
                          <m:r>
                            <a:rPr lang="es-ES" b="0" i="1" smtClean="0">
                              <a:latin typeface="Cambria Math" panose="02040503050406030204" pitchFamily="18" charset="0"/>
                            </a:rPr>
                            <m:t>𝑥</m:t>
                          </m:r>
                        </m:e>
                        <m:sub>
                          <m:r>
                            <a:rPr lang="es-ES" b="0" i="1" smtClean="0">
                              <a:latin typeface="Cambria Math" panose="02040503050406030204" pitchFamily="18" charset="0"/>
                            </a:rPr>
                            <m:t>𝑛</m:t>
                          </m:r>
                        </m:sub>
                      </m:sSub>
                    </m:oMath>
                  </m:oMathPara>
                </a14:m>
                <a:endParaRPr lang="es-ES" b="0" dirty="0"/>
              </a:p>
              <a:p>
                <a:pPr algn="just"/>
                <a:r>
                  <a:rPr lang="es-ES" dirty="0"/>
                  <a:t>Donde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𝛽</m:t>
                        </m:r>
                      </m:e>
                      <m:sub>
                        <m:r>
                          <a:rPr lang="es-ES" b="0" i="1" smtClean="0">
                            <a:latin typeface="Cambria Math" panose="02040503050406030204" pitchFamily="18" charset="0"/>
                          </a:rPr>
                          <m:t>𝑖</m:t>
                        </m:r>
                      </m:sub>
                    </m:sSub>
                    <m:r>
                      <a:rPr lang="es-ES" b="0" i="1" smtClean="0">
                        <a:latin typeface="Cambria Math" panose="02040503050406030204" pitchFamily="18" charset="0"/>
                      </a:rPr>
                      <m:t>∈</m:t>
                    </m:r>
                    <m:r>
                      <a:rPr lang="es-ES" b="0" i="1" smtClean="0">
                        <a:latin typeface="Cambria Math" panose="02040503050406030204" pitchFamily="18" charset="0"/>
                        <a:ea typeface="Cambria Math" panose="02040503050406030204" pitchFamily="18" charset="0"/>
                      </a:rPr>
                      <m:t>ℝ</m:t>
                    </m:r>
                  </m:oMath>
                </a14:m>
                <a:r>
                  <a:rPr lang="es-ES" dirty="0"/>
                  <a:t> para todo </a:t>
                </a:r>
                <a14:m>
                  <m:oMath xmlns:m="http://schemas.openxmlformats.org/officeDocument/2006/math">
                    <m:r>
                      <a:rPr lang="es-ES" b="0" i="1" smtClean="0">
                        <a:latin typeface="Cambria Math" panose="02040503050406030204" pitchFamily="18" charset="0"/>
                      </a:rPr>
                      <m:t>𝑖</m:t>
                    </m:r>
                    <m:r>
                      <a:rPr lang="es-ES" b="0" i="1" smtClean="0">
                        <a:latin typeface="Cambria Math" panose="02040503050406030204" pitchFamily="18" charset="0"/>
                      </a:rPr>
                      <m:t>∈1, …, </m:t>
                    </m:r>
                    <m:r>
                      <a:rPr lang="es-ES" b="0" i="1" smtClean="0">
                        <a:latin typeface="Cambria Math" panose="02040503050406030204" pitchFamily="18" charset="0"/>
                      </a:rPr>
                      <m:t>𝑛</m:t>
                    </m:r>
                  </m:oMath>
                </a14:m>
                <a:r>
                  <a:rPr lang="es-ES" dirty="0"/>
                  <a:t>.</a:t>
                </a:r>
              </a:p>
              <a:p>
                <a:pPr algn="just"/>
                <a:r>
                  <a:rPr lang="es-ES" dirty="0"/>
                  <a:t>En notación matricial el modelo sería</a:t>
                </a:r>
              </a:p>
              <a:p>
                <a:pPr marL="0" indent="0" algn="just">
                  <a:buNone/>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𝑌</m:t>
                      </m:r>
                      <m:r>
                        <a:rPr lang="es-ES" b="0" i="1" smtClean="0">
                          <a:latin typeface="Cambria Math" panose="02040503050406030204" pitchFamily="18" charset="0"/>
                        </a:rPr>
                        <m:t>=</m:t>
                      </m:r>
                      <m:r>
                        <a:rPr lang="es-ES" b="0" i="1" smtClean="0">
                          <a:latin typeface="Cambria Math" panose="02040503050406030204" pitchFamily="18" charset="0"/>
                        </a:rPr>
                        <m:t>𝑋</m:t>
                      </m:r>
                      <m:r>
                        <a:rPr lang="es-ES" b="0" i="1" smtClean="0">
                          <a:latin typeface="Cambria Math" panose="02040503050406030204" pitchFamily="18" charset="0"/>
                        </a:rPr>
                        <m:t>𝛽</m:t>
                      </m:r>
                      <m:r>
                        <a:rPr lang="es-ES" b="0" i="1" smtClean="0">
                          <a:latin typeface="Cambria Math" panose="02040503050406030204" pitchFamily="18" charset="0"/>
                        </a:rPr>
                        <m:t>+</m:t>
                      </m:r>
                      <m:r>
                        <m:rPr>
                          <m:sty m:val="p"/>
                        </m:rPr>
                        <a:rPr lang="es-ES" b="0" i="1" smtClean="0">
                          <a:latin typeface="Cambria Math" panose="02040503050406030204" pitchFamily="18" charset="0"/>
                        </a:rPr>
                        <m:t>ε</m:t>
                      </m:r>
                    </m:oMath>
                  </m:oMathPara>
                </a14:m>
                <a:endParaRPr lang="es-ES" b="0" dirty="0"/>
              </a:p>
              <a:p>
                <a:pPr algn="just"/>
                <a:r>
                  <a:rPr lang="es-ES" dirty="0"/>
                  <a:t>Donde </a:t>
                </a:r>
                <a14:m>
                  <m:oMath xmlns:m="http://schemas.openxmlformats.org/officeDocument/2006/math">
                    <m:r>
                      <a:rPr lang="es-ES" b="0" i="1" smtClean="0">
                        <a:latin typeface="Cambria Math" panose="02040503050406030204" pitchFamily="18" charset="0"/>
                      </a:rPr>
                      <m:t>𝜀</m:t>
                    </m:r>
                  </m:oMath>
                </a14:m>
                <a:r>
                  <a:rPr lang="es-ES" dirty="0"/>
                  <a:t> se considera el error, y se asume que es un vector con </a:t>
                </a:r>
                <a:r>
                  <a:rPr lang="es-ES" dirty="0" err="1"/>
                  <a:t>distrución</a:t>
                </a:r>
                <a:r>
                  <a:rPr lang="es-ES" dirty="0"/>
                  <a:t> </a:t>
                </a:r>
                <a14:m>
                  <m:oMath xmlns:m="http://schemas.openxmlformats.org/officeDocument/2006/math">
                    <m:r>
                      <a:rPr lang="es-ES" b="0" i="1" smtClean="0">
                        <a:latin typeface="Cambria Math" panose="02040503050406030204" pitchFamily="18" charset="0"/>
                      </a:rPr>
                      <m:t>𝑁</m:t>
                    </m:r>
                    <m:r>
                      <a:rPr lang="es-ES" b="0" i="1" smtClean="0">
                        <a:latin typeface="Cambria Math" panose="02040503050406030204" pitchFamily="18" charset="0"/>
                      </a:rPr>
                      <m:t>(0,1)</m:t>
                    </m:r>
                  </m:oMath>
                </a14:m>
                <a:endParaRPr lang="es-ES" dirty="0"/>
              </a:p>
              <a:p>
                <a:pPr marL="0" indent="0" algn="just">
                  <a:buNone/>
                </a:pPr>
                <a:endParaRPr lang="es-ES" dirty="0"/>
              </a:p>
              <a:p>
                <a:pPr marL="0" indent="0" algn="just">
                  <a:buNone/>
                </a:pPr>
                <a:endParaRPr lang="es-ES" dirty="0"/>
              </a:p>
            </p:txBody>
          </p:sp>
        </mc:Choice>
        <mc:Fallback xmlns="">
          <p:sp>
            <p:nvSpPr>
              <p:cNvPr id="4" name="Marcador de contenido 3">
                <a:extLst>
                  <a:ext uri="{FF2B5EF4-FFF2-40B4-BE49-F238E27FC236}">
                    <a16:creationId xmlns:a16="http://schemas.microsoft.com/office/drawing/2014/main" id="{4DA0884E-1407-42FA-B22B-9A4195DF8212}"/>
                  </a:ext>
                </a:extLst>
              </p:cNvPr>
              <p:cNvSpPr>
                <a:spLocks noGrp="1" noRot="1" noChangeAspect="1" noMove="1" noResize="1" noEditPoints="1" noAdjustHandles="1" noChangeArrowheads="1" noChangeShapeType="1" noTextEdit="1"/>
              </p:cNvSpPr>
              <p:nvPr>
                <p:ph idx="1"/>
              </p:nvPr>
            </p:nvSpPr>
            <p:spPr>
              <a:xfrm>
                <a:off x="1172632" y="1820142"/>
                <a:ext cx="6798736" cy="4872205"/>
              </a:xfrm>
              <a:blipFill>
                <a:blip r:embed="rId2"/>
                <a:stretch>
                  <a:fillRect l="-1613" t="-1752" r="-1344"/>
                </a:stretch>
              </a:blipFill>
            </p:spPr>
            <p:txBody>
              <a:bodyPr/>
              <a:lstStyle/>
              <a:p>
                <a:r>
                  <a:rPr lang="es-ES">
                    <a:noFill/>
                  </a:rPr>
                  <a:t> </a:t>
                </a:r>
              </a:p>
            </p:txBody>
          </p:sp>
        </mc:Fallback>
      </mc:AlternateContent>
    </p:spTree>
    <p:extLst>
      <p:ext uri="{BB962C8B-B14F-4D97-AF65-F5344CB8AC3E}">
        <p14:creationId xmlns:p14="http://schemas.microsoft.com/office/powerpoint/2010/main" val="26461978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2522" y="936352"/>
            <a:ext cx="8876749" cy="733422"/>
          </a:xfrm>
        </p:spPr>
        <p:txBody>
          <a:bodyPr/>
          <a:lstStyle/>
          <a:p>
            <a:pPr algn="r"/>
            <a:r>
              <a:rPr lang="es-ES" sz="2400" dirty="0"/>
              <a:t>¿Cómo sabemos si nuestro modelo está bien ajustado?</a:t>
            </a:r>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1172632" y="1820142"/>
                <a:ext cx="6798736" cy="4872205"/>
              </a:xfrm>
            </p:spPr>
            <p:txBody>
              <a:bodyPr/>
              <a:lstStyle/>
              <a:p>
                <a:pPr algn="just"/>
                <a:r>
                  <a:rPr lang="es-ES" dirty="0"/>
                  <a:t>Una medida muy utilizada para probar qué tan bueno es su modelo es el coeficiente de determinación o </a:t>
                </a:r>
                <a14:m>
                  <m:oMath xmlns:m="http://schemas.openxmlformats.org/officeDocument/2006/math">
                    <m:sSup>
                      <m:sSupPr>
                        <m:ctrlPr>
                          <a:rPr lang="es-ES" b="0" i="1" smtClean="0">
                            <a:latin typeface="Cambria Math" panose="02040503050406030204" pitchFamily="18" charset="0"/>
                          </a:rPr>
                        </m:ctrlPr>
                      </m:sSupPr>
                      <m:e>
                        <m:r>
                          <a:rPr lang="es-ES" b="0" i="1" smtClean="0">
                            <a:latin typeface="Cambria Math" panose="02040503050406030204" pitchFamily="18" charset="0"/>
                          </a:rPr>
                          <m:t>𝑅</m:t>
                        </m:r>
                      </m:e>
                      <m:sup>
                        <m:r>
                          <a:rPr lang="es-ES" b="0" i="1" smtClean="0">
                            <a:latin typeface="Cambria Math" panose="02040503050406030204" pitchFamily="18" charset="0"/>
                          </a:rPr>
                          <m:t>2</m:t>
                        </m:r>
                      </m:sup>
                    </m:sSup>
                  </m:oMath>
                </a14:m>
                <a:r>
                  <a:rPr lang="es-ES" dirty="0"/>
                  <a:t>, como sigue:</a:t>
                </a:r>
              </a:p>
              <a:p>
                <a:pPr marL="0" indent="0" algn="just">
                  <a:buNone/>
                </a:pPr>
                <a14:m>
                  <m:oMathPara xmlns:m="http://schemas.openxmlformats.org/officeDocument/2006/math">
                    <m:oMathParaPr>
                      <m:jc m:val="centerGroup"/>
                    </m:oMathParaPr>
                    <m:oMath xmlns:m="http://schemas.openxmlformats.org/officeDocument/2006/math">
                      <m:sSup>
                        <m:sSupPr>
                          <m:ctrlPr>
                            <a:rPr lang="es-ES" b="0" i="1" smtClean="0">
                              <a:latin typeface="Cambria Math" panose="02040503050406030204" pitchFamily="18" charset="0"/>
                            </a:rPr>
                          </m:ctrlPr>
                        </m:sSupPr>
                        <m:e>
                          <m:r>
                            <a:rPr lang="es-ES" b="0" i="1" smtClean="0">
                              <a:latin typeface="Cambria Math" panose="02040503050406030204" pitchFamily="18" charset="0"/>
                            </a:rPr>
                            <m:t>𝑅</m:t>
                          </m:r>
                        </m:e>
                        <m:sup>
                          <m:r>
                            <a:rPr lang="es-ES" b="0" i="1" smtClean="0">
                              <a:latin typeface="Cambria Math" panose="02040503050406030204" pitchFamily="18" charset="0"/>
                            </a:rPr>
                            <m:t>2</m:t>
                          </m:r>
                        </m:sup>
                      </m:sSup>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i="1">
                              <a:latin typeface="Cambria Math" panose="02040503050406030204" pitchFamily="18" charset="0"/>
                            </a:rPr>
                            <m:t>𝐸𝑥𝑝𝑙𝑎𝑖𝑛𝑒𝑑</m:t>
                          </m:r>
                          <m:r>
                            <a:rPr lang="es-ES" i="1">
                              <a:latin typeface="Cambria Math" panose="02040503050406030204" pitchFamily="18" charset="0"/>
                            </a:rPr>
                            <m:t> </m:t>
                          </m:r>
                          <m:r>
                            <a:rPr lang="es-ES" i="1">
                              <a:latin typeface="Cambria Math" panose="02040503050406030204" pitchFamily="18" charset="0"/>
                            </a:rPr>
                            <m:t>𝑉𝑎𝑟𝑖𝑎𝑡𝑖𝑜𝑛</m:t>
                          </m:r>
                          <m:r>
                            <a:rPr lang="es-ES" i="1">
                              <a:latin typeface="Cambria Math" panose="02040503050406030204" pitchFamily="18" charset="0"/>
                            </a:rPr>
                            <m:t> </m:t>
                          </m:r>
                          <m:r>
                            <a:rPr lang="es-ES" i="1">
                              <a:latin typeface="Cambria Math" panose="02040503050406030204" pitchFamily="18" charset="0"/>
                            </a:rPr>
                            <m:t>𝑜𝑓</m:t>
                          </m:r>
                          <m:r>
                            <a:rPr lang="es-ES" i="1">
                              <a:latin typeface="Cambria Math" panose="02040503050406030204" pitchFamily="18" charset="0"/>
                            </a:rPr>
                            <m:t> </m:t>
                          </m:r>
                          <m:r>
                            <a:rPr lang="es-ES" i="1">
                              <a:latin typeface="Cambria Math" panose="02040503050406030204" pitchFamily="18" charset="0"/>
                            </a:rPr>
                            <m:t>𝑡h𝑒</m:t>
                          </m:r>
                          <m:r>
                            <a:rPr lang="es-ES" i="1">
                              <a:latin typeface="Cambria Math" panose="02040503050406030204" pitchFamily="18" charset="0"/>
                            </a:rPr>
                            <m:t> </m:t>
                          </m:r>
                          <m:r>
                            <a:rPr lang="es-ES" i="1">
                              <a:latin typeface="Cambria Math" panose="02040503050406030204" pitchFamily="18" charset="0"/>
                            </a:rPr>
                            <m:t>𝑚𝑜𝑑𝑒𝑙</m:t>
                          </m:r>
                        </m:num>
                        <m:den>
                          <m:r>
                            <a:rPr lang="es-ES" b="0" i="1" smtClean="0">
                              <a:latin typeface="Cambria Math" panose="02040503050406030204" pitchFamily="18" charset="0"/>
                            </a:rPr>
                            <m:t>𝑇𝑜𝑡𝑎𝑙</m:t>
                          </m:r>
                          <m:r>
                            <a:rPr lang="es-ES" b="0" i="1" smtClean="0">
                              <a:latin typeface="Cambria Math" panose="02040503050406030204" pitchFamily="18" charset="0"/>
                            </a:rPr>
                            <m:t> </m:t>
                          </m:r>
                          <m:r>
                            <a:rPr lang="es-ES" b="0" i="1" smtClean="0">
                              <a:latin typeface="Cambria Math" panose="02040503050406030204" pitchFamily="18" charset="0"/>
                            </a:rPr>
                            <m:t>𝑉𝑎𝑟𝑖𝑎𝑡𝑖𝑜𝑛</m:t>
                          </m:r>
                          <m:r>
                            <a:rPr lang="es-ES" b="0" i="1" smtClean="0">
                              <a:latin typeface="Cambria Math" panose="02040503050406030204" pitchFamily="18" charset="0"/>
                            </a:rPr>
                            <m:t> </m:t>
                          </m:r>
                          <m:r>
                            <a:rPr lang="es-ES" b="0" i="1" smtClean="0">
                              <a:latin typeface="Cambria Math" panose="02040503050406030204" pitchFamily="18" charset="0"/>
                            </a:rPr>
                            <m:t>𝑜𝑓</m:t>
                          </m:r>
                          <m:r>
                            <a:rPr lang="es-ES" b="0" i="1" smtClean="0">
                              <a:latin typeface="Cambria Math" panose="02040503050406030204" pitchFamily="18" charset="0"/>
                            </a:rPr>
                            <m:t> </m:t>
                          </m:r>
                          <m:r>
                            <a:rPr lang="es-ES" b="0" i="1" smtClean="0">
                              <a:latin typeface="Cambria Math" panose="02040503050406030204" pitchFamily="18" charset="0"/>
                            </a:rPr>
                            <m:t>𝑡h𝑒</m:t>
                          </m:r>
                          <m:r>
                            <a:rPr lang="es-ES" b="0" i="1" smtClean="0">
                              <a:latin typeface="Cambria Math" panose="02040503050406030204" pitchFamily="18" charset="0"/>
                            </a:rPr>
                            <m:t> </m:t>
                          </m:r>
                          <m:r>
                            <a:rPr lang="es-ES" b="0" i="1" smtClean="0">
                              <a:latin typeface="Cambria Math" panose="02040503050406030204" pitchFamily="18" charset="0"/>
                            </a:rPr>
                            <m:t>𝑚𝑜𝑑𝑒𝑙</m:t>
                          </m:r>
                        </m:den>
                      </m:f>
                    </m:oMath>
                  </m:oMathPara>
                </a14:m>
                <a:endParaRPr lang="es-ES" dirty="0"/>
              </a:p>
              <a:p>
                <a:pPr algn="just"/>
                <a:r>
                  <a:rPr lang="es-ES" dirty="0"/>
                  <a:t>Esto puede parecer un poco complicado, pero en general, para los modelos que se ajustan bien a los datos, </a:t>
                </a:r>
                <a14:m>
                  <m:oMath xmlns:m="http://schemas.openxmlformats.org/officeDocument/2006/math">
                    <m:sSup>
                      <m:sSupPr>
                        <m:ctrlPr>
                          <a:rPr lang="es-ES" b="0" i="1" smtClean="0">
                            <a:latin typeface="Cambria Math" panose="02040503050406030204" pitchFamily="18" charset="0"/>
                          </a:rPr>
                        </m:ctrlPr>
                      </m:sSupPr>
                      <m:e>
                        <m:r>
                          <a:rPr lang="es-ES" b="0" i="1" smtClean="0">
                            <a:latin typeface="Cambria Math" panose="02040503050406030204" pitchFamily="18" charset="0"/>
                          </a:rPr>
                          <m:t>𝑅</m:t>
                        </m:r>
                      </m:e>
                      <m:sup>
                        <m:r>
                          <a:rPr lang="es-ES" b="0" i="1" smtClean="0">
                            <a:latin typeface="Cambria Math" panose="02040503050406030204" pitchFamily="18" charset="0"/>
                          </a:rPr>
                          <m:t>2</m:t>
                        </m:r>
                      </m:sup>
                    </m:sSup>
                  </m:oMath>
                </a14:m>
                <a:r>
                  <a:rPr lang="es-ES" dirty="0"/>
                  <a:t> está cerca de 1.</a:t>
                </a:r>
              </a:p>
              <a:p>
                <a:pPr algn="just"/>
                <a:r>
                  <a:rPr lang="es-ES" dirty="0"/>
                  <a:t>Los modelos que se ajustan mal a los datos tienen </a:t>
                </a:r>
                <a14:m>
                  <m:oMath xmlns:m="http://schemas.openxmlformats.org/officeDocument/2006/math">
                    <m:sSup>
                      <m:sSupPr>
                        <m:ctrlPr>
                          <a:rPr lang="es-ES" i="1">
                            <a:latin typeface="Cambria Math" panose="02040503050406030204" pitchFamily="18" charset="0"/>
                          </a:rPr>
                        </m:ctrlPr>
                      </m:sSupPr>
                      <m:e>
                        <m:r>
                          <a:rPr lang="es-ES" i="1">
                            <a:latin typeface="Cambria Math" panose="02040503050406030204" pitchFamily="18" charset="0"/>
                          </a:rPr>
                          <m:t>𝑅</m:t>
                        </m:r>
                      </m:e>
                      <m:sup>
                        <m:r>
                          <a:rPr lang="es-ES" i="1">
                            <a:latin typeface="Cambria Math" panose="02040503050406030204" pitchFamily="18" charset="0"/>
                          </a:rPr>
                          <m:t>2</m:t>
                        </m:r>
                      </m:sup>
                    </m:sSup>
                  </m:oMath>
                </a14:m>
                <a:r>
                  <a:rPr lang="es-ES" dirty="0"/>
                  <a:t> cerca de 0. </a:t>
                </a:r>
              </a:p>
            </p:txBody>
          </p:sp>
        </mc:Choice>
        <mc:Fallback xmlns="">
          <p:sp>
            <p:nvSpPr>
              <p:cNvPr id="4" name="Marcador de contenido 3">
                <a:extLst>
                  <a:ext uri="{FF2B5EF4-FFF2-40B4-BE49-F238E27FC236}">
                    <a16:creationId xmlns:a16="http://schemas.microsoft.com/office/drawing/2014/main" id="{4DA0884E-1407-42FA-B22B-9A4195DF8212}"/>
                  </a:ext>
                </a:extLst>
              </p:cNvPr>
              <p:cNvSpPr>
                <a:spLocks noGrp="1" noRot="1" noChangeAspect="1" noMove="1" noResize="1" noEditPoints="1" noAdjustHandles="1" noChangeArrowheads="1" noChangeShapeType="1" noTextEdit="1"/>
              </p:cNvSpPr>
              <p:nvPr>
                <p:ph idx="1"/>
              </p:nvPr>
            </p:nvSpPr>
            <p:spPr>
              <a:xfrm>
                <a:off x="1172632" y="1820142"/>
                <a:ext cx="6798736" cy="4872205"/>
              </a:xfrm>
              <a:blipFill>
                <a:blip r:embed="rId2"/>
                <a:stretch>
                  <a:fillRect l="-1613" t="-1752" r="-1344"/>
                </a:stretch>
              </a:blipFill>
            </p:spPr>
            <p:txBody>
              <a:bodyPr/>
              <a:lstStyle/>
              <a:p>
                <a:r>
                  <a:rPr lang="es-ES">
                    <a:noFill/>
                  </a:rPr>
                  <a:t> </a:t>
                </a:r>
              </a:p>
            </p:txBody>
          </p:sp>
        </mc:Fallback>
      </mc:AlternateContent>
    </p:spTree>
    <p:extLst>
      <p:ext uri="{BB962C8B-B14F-4D97-AF65-F5344CB8AC3E}">
        <p14:creationId xmlns:p14="http://schemas.microsoft.com/office/powerpoint/2010/main" val="1603794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p:cNvSpPr>
                <a:spLocks noGrp="1"/>
              </p:cNvSpPr>
              <p:nvPr>
                <p:ph type="title"/>
              </p:nvPr>
            </p:nvSpPr>
            <p:spPr>
              <a:xfrm>
                <a:off x="4757530" y="936352"/>
                <a:ext cx="4251741" cy="733422"/>
              </a:xfrm>
            </p:spPr>
            <p:txBody>
              <a:bodyPr/>
              <a:lstStyle/>
              <a:p>
                <a:pPr algn="r"/>
                <a:r>
                  <a:rPr lang="es-ES" sz="2400" dirty="0"/>
                  <a:t>El famoso </a:t>
                </a:r>
                <a14:m>
                  <m:oMath xmlns:m="http://schemas.openxmlformats.org/officeDocument/2006/math">
                    <m:sSup>
                      <m:sSupPr>
                        <m:ctrlPr>
                          <a:rPr lang="es-ES" sz="2400" b="0" i="1" smtClean="0">
                            <a:latin typeface="Cambria Math" panose="02040503050406030204" pitchFamily="18" charset="0"/>
                          </a:rPr>
                        </m:ctrlPr>
                      </m:sSupPr>
                      <m:e>
                        <m:r>
                          <a:rPr lang="es-ES" sz="2400" b="0" i="1" smtClean="0">
                            <a:latin typeface="Cambria Math" panose="02040503050406030204" pitchFamily="18" charset="0"/>
                          </a:rPr>
                          <m:t>𝑅</m:t>
                        </m:r>
                      </m:e>
                      <m:sup>
                        <m:r>
                          <a:rPr lang="es-ES" sz="2400" b="0" i="1" smtClean="0">
                            <a:latin typeface="Cambria Math" panose="02040503050406030204" pitchFamily="18" charset="0"/>
                          </a:rPr>
                          <m:t>2</m:t>
                        </m:r>
                      </m:sup>
                    </m:sSup>
                  </m:oMath>
                </a14:m>
                <a:endParaRPr lang="es-ES" sz="2400" dirty="0"/>
              </a:p>
            </p:txBody>
          </p:sp>
        </mc:Choice>
        <mc:Fallback xmlns="">
          <p:sp>
            <p:nvSpPr>
              <p:cNvPr id="2" name="Título 1"/>
              <p:cNvSpPr>
                <a:spLocks noGrp="1" noRot="1" noChangeAspect="1" noMove="1" noResize="1" noEditPoints="1" noAdjustHandles="1" noChangeArrowheads="1" noChangeShapeType="1" noTextEdit="1"/>
              </p:cNvSpPr>
              <p:nvPr>
                <p:ph type="title"/>
              </p:nvPr>
            </p:nvSpPr>
            <p:spPr>
              <a:xfrm>
                <a:off x="4757530" y="936352"/>
                <a:ext cx="4251741" cy="733422"/>
              </a:xfrm>
              <a:blipFill>
                <a:blip r:embed="rId2"/>
                <a:stretch>
                  <a:fillRect t="-5833"/>
                </a:stretch>
              </a:blipFill>
            </p:spPr>
            <p:txBody>
              <a:bodyPr/>
              <a:lstStyle/>
              <a:p>
                <a:r>
                  <a:rPr lang="es-ES">
                    <a:noFill/>
                  </a:rPr>
                  <a:t> </a:t>
                </a:r>
              </a:p>
            </p:txBody>
          </p:sp>
        </mc:Fallback>
      </mc:AlternateContent>
      <p:pic>
        <p:nvPicPr>
          <p:cNvPr id="1028" name="Picture 4" descr="âR">
            <a:extLst>
              <a:ext uri="{FF2B5EF4-FFF2-40B4-BE49-F238E27FC236}">
                <a16:creationId xmlns:a16="http://schemas.microsoft.com/office/drawing/2014/main" id="{02D52422-740E-4568-95F2-36A97158F19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28192" y="1471569"/>
            <a:ext cx="4915866" cy="2529755"/>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AFAEBFFF-76D6-45F2-AD1B-D772D30B5902}"/>
              </a:ext>
            </a:extLst>
          </p:cNvPr>
          <p:cNvPicPr>
            <a:picLocks noChangeAspect="1"/>
          </p:cNvPicPr>
          <p:nvPr/>
        </p:nvPicPr>
        <p:blipFill>
          <a:blip r:embed="rId4"/>
          <a:stretch>
            <a:fillRect/>
          </a:stretch>
        </p:blipFill>
        <p:spPr>
          <a:xfrm>
            <a:off x="2158032" y="4064632"/>
            <a:ext cx="4686025" cy="2643597"/>
          </a:xfrm>
          <a:prstGeom prst="rect">
            <a:avLst/>
          </a:prstGeom>
        </p:spPr>
      </p:pic>
    </p:spTree>
    <p:extLst>
      <p:ext uri="{BB962C8B-B14F-4D97-AF65-F5344CB8AC3E}">
        <p14:creationId xmlns:p14="http://schemas.microsoft.com/office/powerpoint/2010/main" val="2686920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âR">
            <a:extLst>
              <a:ext uri="{FF2B5EF4-FFF2-40B4-BE49-F238E27FC236}">
                <a16:creationId xmlns:a16="http://schemas.microsoft.com/office/drawing/2014/main" id="{F90C641E-9A03-44BB-8253-CDD31EAF42B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1296" y="1431235"/>
            <a:ext cx="4792489" cy="2698683"/>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contenido 3">
            <a:extLst>
              <a:ext uri="{FF2B5EF4-FFF2-40B4-BE49-F238E27FC236}">
                <a16:creationId xmlns:a16="http://schemas.microsoft.com/office/drawing/2014/main" id="{BE97BC0F-33B7-411F-B72C-D78BC8DC6538}"/>
              </a:ext>
            </a:extLst>
          </p:cNvPr>
          <p:cNvSpPr txBox="1">
            <a:spLocks/>
          </p:cNvSpPr>
          <p:nvPr/>
        </p:nvSpPr>
        <p:spPr>
          <a:xfrm>
            <a:off x="2013959" y="4286062"/>
            <a:ext cx="6798736" cy="3639754"/>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just"/>
            <a:r>
              <a:rPr lang="es-ES" sz="1800" dirty="0"/>
              <a:t>En el rectángulo azul, observe que hay dos R² diferentes, uno múltiple y uno ajustado. El múltiplo es el R² que viste anteriormente.</a:t>
            </a:r>
          </a:p>
          <a:p>
            <a:pPr algn="just"/>
            <a:r>
              <a:rPr lang="es-ES" sz="1800" dirty="0"/>
              <a:t>Un problema con este R² es que no puede disminuir a medida que agrega más variables independientes a su modelo, seguirá aumentando a medida que haga que el modelo sea más complejo, incluso si estas variables no agregan nada a sus predicciones. </a:t>
            </a:r>
          </a:p>
        </p:txBody>
      </p:sp>
      <mc:AlternateContent xmlns:mc="http://schemas.openxmlformats.org/markup-compatibility/2006" xmlns:a14="http://schemas.microsoft.com/office/drawing/2010/main">
        <mc:Choice Requires="a14">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4757530" y="936352"/>
                <a:ext cx="4251741" cy="733422"/>
              </a:xfrm>
            </p:spPr>
            <p:txBody>
              <a:bodyPr/>
              <a:lstStyle/>
              <a:p>
                <a:pPr algn="r"/>
                <a:r>
                  <a:rPr lang="es-ES" sz="2400" dirty="0"/>
                  <a:t>El famoso </a:t>
                </a:r>
                <a14:m>
                  <m:oMath xmlns:m="http://schemas.openxmlformats.org/officeDocument/2006/math">
                    <m:sSup>
                      <m:sSupPr>
                        <m:ctrlPr>
                          <a:rPr lang="es-ES" sz="2400" b="0" i="1" smtClean="0">
                            <a:latin typeface="Cambria Math" panose="02040503050406030204" pitchFamily="18" charset="0"/>
                          </a:rPr>
                        </m:ctrlPr>
                      </m:sSupPr>
                      <m:e>
                        <m:r>
                          <a:rPr lang="es-ES" sz="2400" b="0" i="1" smtClean="0">
                            <a:latin typeface="Cambria Math" panose="02040503050406030204" pitchFamily="18" charset="0"/>
                          </a:rPr>
                          <m:t>𝑅</m:t>
                        </m:r>
                      </m:e>
                      <m:sup>
                        <m:r>
                          <a:rPr lang="es-ES" sz="2400" b="0" i="1" smtClean="0">
                            <a:latin typeface="Cambria Math" panose="02040503050406030204" pitchFamily="18" charset="0"/>
                          </a:rPr>
                          <m:t>2</m:t>
                        </m:r>
                      </m:sup>
                    </m:sSup>
                  </m:oMath>
                </a14:m>
                <a:endParaRPr lang="es-ES" sz="2400" dirty="0"/>
              </a:p>
            </p:txBody>
          </p:sp>
        </mc:Choice>
        <mc:Fallback xmlns="">
          <p:sp>
            <p:nvSpPr>
              <p:cNvPr id="11" name="Título 1">
                <a:extLst>
                  <a:ext uri="{FF2B5EF4-FFF2-40B4-BE49-F238E27FC236}">
                    <a16:creationId xmlns:a16="http://schemas.microsoft.com/office/drawing/2014/main" id="{8F3C9A87-B14B-47DA-B86D-7291A07556D6}"/>
                  </a:ext>
                </a:extLst>
              </p:cNvPr>
              <p:cNvSpPr>
                <a:spLocks noGrp="1" noRot="1" noChangeAspect="1" noMove="1" noResize="1" noEditPoints="1" noAdjustHandles="1" noChangeArrowheads="1" noChangeShapeType="1" noTextEdit="1"/>
              </p:cNvSpPr>
              <p:nvPr>
                <p:ph type="title"/>
              </p:nvPr>
            </p:nvSpPr>
            <p:spPr>
              <a:xfrm>
                <a:off x="4757530" y="936352"/>
                <a:ext cx="4251741" cy="733422"/>
              </a:xfrm>
              <a:blipFill>
                <a:blip r:embed="rId3"/>
                <a:stretch>
                  <a:fillRect t="-5833"/>
                </a:stretch>
              </a:blipFill>
            </p:spPr>
            <p:txBody>
              <a:bodyPr/>
              <a:lstStyle/>
              <a:p>
                <a:r>
                  <a:rPr lang="es-ES">
                    <a:noFill/>
                  </a:rPr>
                  <a:t> </a:t>
                </a:r>
              </a:p>
            </p:txBody>
          </p:sp>
        </mc:Fallback>
      </mc:AlternateContent>
    </p:spTree>
    <p:extLst>
      <p:ext uri="{BB962C8B-B14F-4D97-AF65-F5344CB8AC3E}">
        <p14:creationId xmlns:p14="http://schemas.microsoft.com/office/powerpoint/2010/main" val="1954034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4757530" y="936352"/>
            <a:ext cx="4251741" cy="733422"/>
          </a:xfrm>
        </p:spPr>
        <p:txBody>
          <a:bodyPr/>
          <a:lstStyle/>
          <a:p>
            <a:pPr algn="r"/>
            <a:r>
              <a:rPr lang="es-ES" sz="2400" dirty="0"/>
              <a:t>Residuales</a:t>
            </a:r>
          </a:p>
        </p:txBody>
      </p:sp>
      <p:sp>
        <p:nvSpPr>
          <p:cNvPr id="3" name="Marcador de contenido 2">
            <a:extLst>
              <a:ext uri="{FF2B5EF4-FFF2-40B4-BE49-F238E27FC236}">
                <a16:creationId xmlns:a16="http://schemas.microsoft.com/office/drawing/2014/main" id="{C1AAF95F-FA99-40B1-A4A5-EB57FC274D13}"/>
              </a:ext>
            </a:extLst>
          </p:cNvPr>
          <p:cNvSpPr>
            <a:spLocks noGrp="1"/>
          </p:cNvSpPr>
          <p:nvPr>
            <p:ph idx="1"/>
          </p:nvPr>
        </p:nvSpPr>
        <p:spPr>
          <a:xfrm>
            <a:off x="1172632" y="1669774"/>
            <a:ext cx="6798736" cy="3444997"/>
          </a:xfrm>
        </p:spPr>
        <p:txBody>
          <a:bodyPr/>
          <a:lstStyle/>
          <a:p>
            <a:r>
              <a:rPr lang="es-ES" dirty="0"/>
              <a:t>Puedes tener un R² bastante bueno en tu modelo, pero no nos apresuremos a sacar conclusiones aquí. </a:t>
            </a:r>
          </a:p>
          <a:p>
            <a:r>
              <a:rPr lang="es-ES" dirty="0"/>
              <a:t>Veamos un ejemplo…</a:t>
            </a:r>
          </a:p>
        </p:txBody>
      </p:sp>
    </p:spTree>
    <p:extLst>
      <p:ext uri="{BB962C8B-B14F-4D97-AF65-F5344CB8AC3E}">
        <p14:creationId xmlns:p14="http://schemas.microsoft.com/office/powerpoint/2010/main" val="3812262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4757530" y="936352"/>
            <a:ext cx="4251741" cy="733422"/>
          </a:xfrm>
        </p:spPr>
        <p:txBody>
          <a:bodyPr/>
          <a:lstStyle/>
          <a:p>
            <a:pPr algn="r"/>
            <a:r>
              <a:rPr lang="es-ES" sz="2400" dirty="0"/>
              <a:t>Residuales</a:t>
            </a:r>
          </a:p>
        </p:txBody>
      </p:sp>
      <p:pic>
        <p:nvPicPr>
          <p:cNvPr id="3074" name="Picture 2" descr="http://res.cloudinary.com/dyd911kmh/image/upload/f_auto,q_auto:best/v1526911467/output_13_0_utufts.png">
            <a:extLst>
              <a:ext uri="{FF2B5EF4-FFF2-40B4-BE49-F238E27FC236}">
                <a16:creationId xmlns:a16="http://schemas.microsoft.com/office/drawing/2014/main" id="{D4758DA3-85B2-413E-B98C-FF4EF83CDE4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57741" y="1060450"/>
            <a:ext cx="5525812" cy="5525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3016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4757530" y="936352"/>
            <a:ext cx="4251741" cy="733422"/>
          </a:xfrm>
        </p:spPr>
        <p:txBody>
          <a:bodyPr/>
          <a:lstStyle/>
          <a:p>
            <a:pPr algn="r"/>
            <a:r>
              <a:rPr lang="es-ES" sz="2400" dirty="0"/>
              <a:t>Residuales</a:t>
            </a:r>
          </a:p>
        </p:txBody>
      </p:sp>
      <p:sp>
        <p:nvSpPr>
          <p:cNvPr id="3" name="Marcador de contenido 2">
            <a:extLst>
              <a:ext uri="{FF2B5EF4-FFF2-40B4-BE49-F238E27FC236}">
                <a16:creationId xmlns:a16="http://schemas.microsoft.com/office/drawing/2014/main" id="{CDD7DA40-029B-4C16-BDB5-B86CDDE7E17F}"/>
              </a:ext>
            </a:extLst>
          </p:cNvPr>
          <p:cNvSpPr>
            <a:spLocks noGrp="1"/>
          </p:cNvSpPr>
          <p:nvPr>
            <p:ph idx="1"/>
          </p:nvPr>
        </p:nvSpPr>
        <p:spPr>
          <a:xfrm>
            <a:off x="477079" y="1488838"/>
            <a:ext cx="8322364" cy="1612171"/>
          </a:xfrm>
        </p:spPr>
        <p:txBody>
          <a:bodyPr/>
          <a:lstStyle/>
          <a:p>
            <a:r>
              <a:rPr lang="es-ES" dirty="0"/>
              <a:t>Idealmente, cuando grafiques los residuos, deberían parecer aleatorios. De lo contrario, significa que tal vez hay un patrón oculto que el modelo lineal no está considerando. </a:t>
            </a:r>
          </a:p>
        </p:txBody>
      </p:sp>
      <p:pic>
        <p:nvPicPr>
          <p:cNvPr id="4" name="Imagen 3">
            <a:extLst>
              <a:ext uri="{FF2B5EF4-FFF2-40B4-BE49-F238E27FC236}">
                <a16:creationId xmlns:a16="http://schemas.microsoft.com/office/drawing/2014/main" id="{4989DD45-9C06-4BA9-AD86-8E0B4BDDE9F9}"/>
              </a:ext>
            </a:extLst>
          </p:cNvPr>
          <p:cNvPicPr>
            <a:picLocks noChangeAspect="1"/>
          </p:cNvPicPr>
          <p:nvPr/>
        </p:nvPicPr>
        <p:blipFill>
          <a:blip r:embed="rId2"/>
          <a:stretch>
            <a:fillRect/>
          </a:stretch>
        </p:blipFill>
        <p:spPr>
          <a:xfrm>
            <a:off x="2335695" y="2941983"/>
            <a:ext cx="3916017" cy="3916017"/>
          </a:xfrm>
          <a:prstGeom prst="rect">
            <a:avLst/>
          </a:prstGeom>
        </p:spPr>
      </p:pic>
    </p:spTree>
    <p:extLst>
      <p:ext uri="{BB962C8B-B14F-4D97-AF65-F5344CB8AC3E}">
        <p14:creationId xmlns:p14="http://schemas.microsoft.com/office/powerpoint/2010/main" val="2909321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4757530" y="936352"/>
            <a:ext cx="4251741" cy="733422"/>
          </a:xfrm>
        </p:spPr>
        <p:txBody>
          <a:bodyPr/>
          <a:lstStyle/>
          <a:p>
            <a:pPr algn="r"/>
            <a:r>
              <a:rPr lang="es-ES" sz="2400" dirty="0"/>
              <a:t>Puntos influyentes (</a:t>
            </a:r>
            <a:r>
              <a:rPr lang="es-ES" sz="2400" dirty="0" err="1"/>
              <a:t>outliers</a:t>
            </a:r>
            <a:r>
              <a:rPr lang="es-ES" sz="2400" dirty="0"/>
              <a:t>)</a:t>
            </a:r>
          </a:p>
        </p:txBody>
      </p:sp>
      <p:sp>
        <p:nvSpPr>
          <p:cNvPr id="3" name="Marcador de contenido 2">
            <a:extLst>
              <a:ext uri="{FF2B5EF4-FFF2-40B4-BE49-F238E27FC236}">
                <a16:creationId xmlns:a16="http://schemas.microsoft.com/office/drawing/2014/main" id="{CDD7DA40-029B-4C16-BDB5-B86CDDE7E17F}"/>
              </a:ext>
            </a:extLst>
          </p:cNvPr>
          <p:cNvSpPr>
            <a:spLocks noGrp="1"/>
          </p:cNvSpPr>
          <p:nvPr>
            <p:ph idx="1"/>
          </p:nvPr>
        </p:nvSpPr>
        <p:spPr>
          <a:xfrm>
            <a:off x="397565" y="1669774"/>
            <a:ext cx="8468139" cy="4598504"/>
          </a:xfrm>
        </p:spPr>
        <p:txBody>
          <a:bodyPr/>
          <a:lstStyle/>
          <a:p>
            <a:r>
              <a:rPr lang="es-ES" sz="2200" dirty="0"/>
              <a:t>En sus datos, puede tener puntos influyentes que pueden sesgar su modelo, a veces innecesariamente. Piense en un error en la entrada de datos y en lugar de escribir "2.3", el valor fue "23".</a:t>
            </a:r>
          </a:p>
          <a:p>
            <a:r>
              <a:rPr lang="es-ES" sz="2200" dirty="0"/>
              <a:t>El tipo más común de punto influyente son los valores atípicos, que son puntos de datos donde la respuesta observada no parece seguir el patrón establecido por el resto de los datos.</a:t>
            </a:r>
          </a:p>
          <a:p>
            <a:r>
              <a:rPr lang="es-ES" sz="2200" dirty="0"/>
              <a:t>Puede detectar puntos influyentes observando el objeto que contiene el modelo lineal, utilizando la distancia de </a:t>
            </a:r>
            <a:r>
              <a:rPr lang="es-ES" sz="2200" dirty="0" err="1"/>
              <a:t>cook</a:t>
            </a:r>
            <a:r>
              <a:rPr lang="es-ES" sz="2200" dirty="0"/>
              <a:t>. </a:t>
            </a:r>
          </a:p>
          <a:p>
            <a:r>
              <a:rPr lang="es-ES" sz="2200" dirty="0"/>
              <a:t>Esta distancia se calcula con R con la función </a:t>
            </a:r>
            <a:r>
              <a:rPr lang="es-ES" sz="2200" dirty="0" err="1"/>
              <a:t>cooks.distance</a:t>
            </a:r>
            <a:r>
              <a:rPr lang="es-ES" sz="2200" dirty="0"/>
              <a:t> y analizando que observaciones tienen una distancia de Cook mayor a 1.</a:t>
            </a:r>
          </a:p>
        </p:txBody>
      </p:sp>
    </p:spTree>
    <p:extLst>
      <p:ext uri="{BB962C8B-B14F-4D97-AF65-F5344CB8AC3E}">
        <p14:creationId xmlns:p14="http://schemas.microsoft.com/office/powerpoint/2010/main" val="3617612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err="1"/>
              <a:t>Intro</a:t>
            </a:r>
            <a:r>
              <a:rPr lang="es-ES" dirty="0"/>
              <a:t> </a:t>
            </a:r>
            <a:r>
              <a:rPr lang="es-ES" dirty="0" err="1"/>
              <a:t>supervised</a:t>
            </a:r>
            <a:r>
              <a:rPr lang="es-ES" dirty="0"/>
              <a:t> </a:t>
            </a:r>
            <a:r>
              <a:rPr lang="es-ES" dirty="0" err="1"/>
              <a:t>learning</a:t>
            </a:r>
            <a:endParaRPr lang="es-ES" dirty="0"/>
          </a:p>
        </p:txBody>
      </p:sp>
      <p:sp>
        <p:nvSpPr>
          <p:cNvPr id="7" name="Marcador de contenido 6">
            <a:extLst>
              <a:ext uri="{FF2B5EF4-FFF2-40B4-BE49-F238E27FC236}">
                <a16:creationId xmlns:a16="http://schemas.microsoft.com/office/drawing/2014/main" id="{94B2C126-5A83-47CD-9278-212872596D27}"/>
              </a:ext>
            </a:extLst>
          </p:cNvPr>
          <p:cNvSpPr>
            <a:spLocks noGrp="1"/>
          </p:cNvSpPr>
          <p:nvPr>
            <p:ph idx="1"/>
          </p:nvPr>
        </p:nvSpPr>
        <p:spPr>
          <a:xfrm>
            <a:off x="1172632" y="1912908"/>
            <a:ext cx="3889698" cy="445979"/>
          </a:xfrm>
        </p:spPr>
        <p:txBody>
          <a:bodyPr/>
          <a:lstStyle/>
          <a:p>
            <a:pPr marL="0" indent="0">
              <a:buNone/>
            </a:pPr>
            <a:r>
              <a:rPr lang="es-ES" sz="3200" dirty="0"/>
              <a:t>#10YearsChallenge</a:t>
            </a:r>
          </a:p>
        </p:txBody>
      </p:sp>
    </p:spTree>
    <p:extLst>
      <p:ext uri="{BB962C8B-B14F-4D97-AF65-F5344CB8AC3E}">
        <p14:creationId xmlns:p14="http://schemas.microsoft.com/office/powerpoint/2010/main" val="13911860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2203524" y="1082125"/>
            <a:ext cx="4251741" cy="733422"/>
          </a:xfrm>
        </p:spPr>
        <p:txBody>
          <a:bodyPr/>
          <a:lstStyle/>
          <a:p>
            <a:r>
              <a:rPr lang="es-ES" sz="5400" dirty="0" err="1"/>
              <a:t>Let’s</a:t>
            </a:r>
            <a:r>
              <a:rPr lang="es-ES" sz="5400" dirty="0"/>
              <a:t> do </a:t>
            </a:r>
            <a:r>
              <a:rPr lang="es-ES" sz="5400" dirty="0" err="1"/>
              <a:t>it</a:t>
            </a:r>
            <a:r>
              <a:rPr lang="es-ES" sz="5400" dirty="0"/>
              <a:t>…</a:t>
            </a:r>
          </a:p>
        </p:txBody>
      </p:sp>
      <p:pic>
        <p:nvPicPr>
          <p:cNvPr id="5122" name="Picture 2" descr="Resultado de imagen de R programming">
            <a:extLst>
              <a:ext uri="{FF2B5EF4-FFF2-40B4-BE49-F238E27FC236}">
                <a16:creationId xmlns:a16="http://schemas.microsoft.com/office/drawing/2014/main" id="{2218DA94-357F-4D8E-931B-541B61A9B8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5790" y="2324200"/>
            <a:ext cx="5107211" cy="395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09632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4757530" y="936352"/>
            <a:ext cx="4251741" cy="733422"/>
          </a:xfrm>
        </p:spPr>
        <p:txBody>
          <a:bodyPr/>
          <a:lstStyle/>
          <a:p>
            <a:pPr algn="r"/>
            <a:r>
              <a:rPr lang="es-ES" sz="2400" dirty="0"/>
              <a:t>Conclusiones</a:t>
            </a:r>
          </a:p>
        </p:txBody>
      </p:sp>
      <p:sp>
        <p:nvSpPr>
          <p:cNvPr id="3" name="Marcador de contenido 2">
            <a:extLst>
              <a:ext uri="{FF2B5EF4-FFF2-40B4-BE49-F238E27FC236}">
                <a16:creationId xmlns:a16="http://schemas.microsoft.com/office/drawing/2014/main" id="{CDD7DA40-029B-4C16-BDB5-B86CDDE7E17F}"/>
              </a:ext>
            </a:extLst>
          </p:cNvPr>
          <p:cNvSpPr>
            <a:spLocks noGrp="1"/>
          </p:cNvSpPr>
          <p:nvPr>
            <p:ph idx="1"/>
          </p:nvPr>
        </p:nvSpPr>
        <p:spPr>
          <a:xfrm>
            <a:off x="397565" y="1669774"/>
            <a:ext cx="8468139" cy="4598504"/>
          </a:xfrm>
        </p:spPr>
        <p:txBody>
          <a:bodyPr/>
          <a:lstStyle/>
          <a:p>
            <a:r>
              <a:rPr lang="es-ES" dirty="0"/>
              <a:t>La regresión lineal es un excelente modelo, ha prevalecido durante años.</a:t>
            </a:r>
          </a:p>
          <a:p>
            <a:r>
              <a:rPr lang="es-ES" dirty="0"/>
              <a:t>Poderoso y simple a la vez. </a:t>
            </a:r>
          </a:p>
          <a:p>
            <a:r>
              <a:rPr lang="es-ES" dirty="0"/>
              <a:t>Aprendimos a comprender qué hay detrás de este simple modelo estadístico y cómo puede modificarlo según sus necesidades. </a:t>
            </a:r>
          </a:p>
        </p:txBody>
      </p:sp>
    </p:spTree>
    <p:extLst>
      <p:ext uri="{BB962C8B-B14F-4D97-AF65-F5344CB8AC3E}">
        <p14:creationId xmlns:p14="http://schemas.microsoft.com/office/powerpoint/2010/main" val="3330244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83097" y="896595"/>
            <a:ext cx="8426174" cy="1475543"/>
          </a:xfrm>
        </p:spPr>
        <p:txBody>
          <a:bodyPr/>
          <a:lstStyle/>
          <a:p>
            <a:pPr algn="just"/>
            <a:r>
              <a:rPr lang="es-ES" sz="4400" dirty="0" err="1"/>
              <a:t>Logistic</a:t>
            </a:r>
            <a:r>
              <a:rPr lang="es-ES" sz="4400" dirty="0"/>
              <a:t> </a:t>
            </a:r>
            <a:r>
              <a:rPr lang="es-ES" sz="4400" dirty="0" err="1"/>
              <a:t>Regression</a:t>
            </a:r>
            <a:r>
              <a:rPr lang="es-ES" sz="4400" dirty="0"/>
              <a:t>, ¿verdadero o falso?</a:t>
            </a:r>
          </a:p>
        </p:txBody>
      </p:sp>
      <p:pic>
        <p:nvPicPr>
          <p:cNvPr id="10246" name="Picture 6" descr="http://res.cloudinary.com/dyd911kmh/image/upload/f_auto,q_auto:best/v1523361626/linear_vs_logistic_regression_h8voek.jpg">
            <a:extLst>
              <a:ext uri="{FF2B5EF4-FFF2-40B4-BE49-F238E27FC236}">
                <a16:creationId xmlns:a16="http://schemas.microsoft.com/office/drawing/2014/main" id="{6605EA9D-8286-443F-A935-F82A6CF08C0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72369" y="2699589"/>
            <a:ext cx="6799262" cy="3012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9766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err="1"/>
              <a:t>Logistic</a:t>
            </a:r>
            <a:r>
              <a:rPr lang="es-ES" dirty="0"/>
              <a:t> </a:t>
            </a:r>
            <a:r>
              <a:rPr lang="es-ES" dirty="0" err="1"/>
              <a:t>Regression</a:t>
            </a:r>
            <a:endParaRPr lang="es-ES" dirty="0"/>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556591" y="1700874"/>
                <a:ext cx="8136835" cy="4872205"/>
              </a:xfrm>
            </p:spPr>
            <p:txBody>
              <a:bodyPr/>
              <a:lstStyle/>
              <a:p>
                <a:pPr algn="just"/>
                <a:r>
                  <a:rPr lang="es-ES" sz="1800" dirty="0"/>
                  <a:t>Nuestro objetivo es conseguir una función que modele la probabilidad de que un valor pertenezca a una de las dos categorías, cero o uno, partiendo de la ecuación para la regresión lineal.</a:t>
                </a:r>
              </a:p>
              <a:p>
                <a:pPr algn="just"/>
                <a:r>
                  <a:rPr lang="es-ES" sz="1800" dirty="0"/>
                  <a:t>Teniendo esto en cuenta, el rango de nuestra función objetivo deberá estar entre 0 y 1. Para ello tendremos que hacer algunas transformaciones sobre la función de la regresión lineal, y utilizar el concepto de </a:t>
                </a:r>
                <a:r>
                  <a:rPr lang="es-ES" sz="1800" dirty="0" err="1"/>
                  <a:t>Odds</a:t>
                </a:r>
                <a:r>
                  <a:rPr lang="es-ES" sz="1800" dirty="0"/>
                  <a:t>.</a:t>
                </a:r>
              </a:p>
              <a:p>
                <a:pPr algn="just"/>
                <a:r>
                  <a:rPr lang="es-ES" sz="1800" dirty="0"/>
                  <a:t>Según esto, podemos hacer nuestro primer movimiento, igualando la ecuación de regresión lineal a una probabilidad:</a:t>
                </a:r>
              </a:p>
              <a:p>
                <a:pPr marL="0" indent="0" algn="just">
                  <a:buNone/>
                </a:pPr>
                <a14:m>
                  <m:oMathPara xmlns:m="http://schemas.openxmlformats.org/officeDocument/2006/math">
                    <m:oMathParaPr>
                      <m:jc m:val="centerGroup"/>
                    </m:oMathParaPr>
                    <m:oMath xmlns:m="http://schemas.openxmlformats.org/officeDocument/2006/math">
                      <m:sSub>
                        <m:sSubPr>
                          <m:ctrlPr>
                            <a:rPr lang="es-ES" sz="1800" i="1">
                              <a:latin typeface="Cambria Math" panose="02040503050406030204" pitchFamily="18" charset="0"/>
                            </a:rPr>
                          </m:ctrlPr>
                        </m:sSubPr>
                        <m:e>
                          <m:r>
                            <a:rPr lang="es-ES" sz="1800" i="1">
                              <a:latin typeface="Cambria Math" panose="02040503050406030204" pitchFamily="18" charset="0"/>
                            </a:rPr>
                            <m:t>𝛽</m:t>
                          </m:r>
                        </m:e>
                        <m:sub>
                          <m:r>
                            <a:rPr lang="es-ES" sz="1800" i="1">
                              <a:latin typeface="Cambria Math" panose="02040503050406030204" pitchFamily="18" charset="0"/>
                            </a:rPr>
                            <m:t>0</m:t>
                          </m:r>
                        </m:sub>
                      </m:sSub>
                      <m:r>
                        <a:rPr lang="es-ES" sz="1800" i="1">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𝛽</m:t>
                          </m:r>
                        </m:e>
                        <m:sub>
                          <m:r>
                            <a:rPr lang="es-ES" sz="1800" i="1">
                              <a:latin typeface="Cambria Math" panose="02040503050406030204" pitchFamily="18" charset="0"/>
                            </a:rPr>
                            <m:t>1</m:t>
                          </m:r>
                        </m:sub>
                      </m:sSub>
                      <m:sSub>
                        <m:sSubPr>
                          <m:ctrlPr>
                            <a:rPr lang="es-ES" sz="1800" i="1">
                              <a:latin typeface="Cambria Math" panose="02040503050406030204" pitchFamily="18" charset="0"/>
                            </a:rPr>
                          </m:ctrlPr>
                        </m:sSubPr>
                        <m:e>
                          <m:r>
                            <a:rPr lang="es-ES" sz="1800" i="1">
                              <a:latin typeface="Cambria Math" panose="02040503050406030204" pitchFamily="18" charset="0"/>
                            </a:rPr>
                            <m:t>𝑥</m:t>
                          </m:r>
                        </m:e>
                        <m:sub>
                          <m:r>
                            <a:rPr lang="es-ES" sz="1800" i="1">
                              <a:latin typeface="Cambria Math" panose="02040503050406030204" pitchFamily="18" charset="0"/>
                            </a:rPr>
                            <m:t>1</m:t>
                          </m:r>
                        </m:sub>
                      </m:sSub>
                      <m:r>
                        <a:rPr lang="es-ES" sz="1800" i="1">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𝛽</m:t>
                          </m:r>
                        </m:e>
                        <m:sub>
                          <m:r>
                            <a:rPr lang="es-ES" sz="1800" i="1">
                              <a:latin typeface="Cambria Math" panose="02040503050406030204" pitchFamily="18" charset="0"/>
                            </a:rPr>
                            <m:t>2</m:t>
                          </m:r>
                        </m:sub>
                      </m:sSub>
                      <m:sSub>
                        <m:sSubPr>
                          <m:ctrlPr>
                            <a:rPr lang="es-ES" sz="1800" i="1">
                              <a:latin typeface="Cambria Math" panose="02040503050406030204" pitchFamily="18" charset="0"/>
                            </a:rPr>
                          </m:ctrlPr>
                        </m:sSubPr>
                        <m:e>
                          <m:r>
                            <a:rPr lang="es-ES" sz="1800" i="1">
                              <a:latin typeface="Cambria Math" panose="02040503050406030204" pitchFamily="18" charset="0"/>
                            </a:rPr>
                            <m:t>𝑥</m:t>
                          </m:r>
                        </m:e>
                        <m:sub>
                          <m:r>
                            <a:rPr lang="es-ES" sz="1800" i="1">
                              <a:latin typeface="Cambria Math" panose="02040503050406030204" pitchFamily="18" charset="0"/>
                            </a:rPr>
                            <m:t>2</m:t>
                          </m:r>
                        </m:sub>
                      </m:sSub>
                      <m:r>
                        <a:rPr lang="es-ES" sz="1800" i="1">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𝛽</m:t>
                          </m:r>
                        </m:e>
                        <m:sub>
                          <m:r>
                            <a:rPr lang="es-ES" sz="1800" i="1">
                              <a:latin typeface="Cambria Math" panose="02040503050406030204" pitchFamily="18" charset="0"/>
                            </a:rPr>
                            <m:t>𝑛</m:t>
                          </m:r>
                        </m:sub>
                      </m:sSub>
                      <m:sSub>
                        <m:sSubPr>
                          <m:ctrlPr>
                            <a:rPr lang="es-ES" sz="1800" i="1">
                              <a:latin typeface="Cambria Math" panose="02040503050406030204" pitchFamily="18" charset="0"/>
                            </a:rPr>
                          </m:ctrlPr>
                        </m:sSubPr>
                        <m:e>
                          <m:r>
                            <a:rPr lang="es-ES" sz="1800" i="1">
                              <a:latin typeface="Cambria Math" panose="02040503050406030204" pitchFamily="18" charset="0"/>
                            </a:rPr>
                            <m:t>𝑥</m:t>
                          </m:r>
                        </m:e>
                        <m:sub>
                          <m:r>
                            <a:rPr lang="es-ES" sz="1800" i="1">
                              <a:latin typeface="Cambria Math" panose="02040503050406030204" pitchFamily="18" charset="0"/>
                            </a:rPr>
                            <m:t>𝑛</m:t>
                          </m:r>
                        </m:sub>
                      </m:sSub>
                    </m:oMath>
                  </m:oMathPara>
                </a14:m>
                <a:endParaRPr lang="es-ES" sz="1800" dirty="0"/>
              </a:p>
              <a:p>
                <a:pPr algn="just"/>
                <a:r>
                  <a:rPr lang="es-ES" sz="1800" dirty="0"/>
                  <a:t>Función </a:t>
                </a:r>
                <a:r>
                  <a:rPr lang="es-ES" sz="1800" dirty="0" err="1"/>
                  <a:t>logit</a:t>
                </a:r>
                <a:endParaRPr lang="es-ES" sz="1800" dirty="0"/>
              </a:p>
              <a:p>
                <a:pPr marL="0" indent="0" algn="just">
                  <a:buNone/>
                </a:pPr>
                <a14:m>
                  <m:oMathPara xmlns:m="http://schemas.openxmlformats.org/officeDocument/2006/math">
                    <m:oMathParaPr>
                      <m:jc m:val="centerGroup"/>
                    </m:oMathParaPr>
                    <m:oMath xmlns:m="http://schemas.openxmlformats.org/officeDocument/2006/math">
                      <m:r>
                        <a:rPr lang="es-ES" sz="1800" b="0" i="1" smtClean="0">
                          <a:latin typeface="Cambria Math" panose="02040503050406030204" pitchFamily="18" charset="0"/>
                        </a:rPr>
                        <m:t>𝑙𝑛</m:t>
                      </m:r>
                      <m:d>
                        <m:dPr>
                          <m:ctrlPr>
                            <a:rPr lang="es-ES" sz="1800" b="0" i="1" smtClean="0">
                              <a:latin typeface="Cambria Math" panose="02040503050406030204" pitchFamily="18" charset="0"/>
                            </a:rPr>
                          </m:ctrlPr>
                        </m:dPr>
                        <m:e>
                          <m:f>
                            <m:fPr>
                              <m:ctrlPr>
                                <a:rPr lang="es-ES" sz="1800" b="0" i="1" smtClean="0">
                                  <a:latin typeface="Cambria Math" panose="02040503050406030204" pitchFamily="18" charset="0"/>
                                </a:rPr>
                              </m:ctrlPr>
                            </m:fPr>
                            <m:num>
                              <m:r>
                                <a:rPr lang="es-ES" sz="1800" b="0" i="1" smtClean="0">
                                  <a:latin typeface="Cambria Math" panose="02040503050406030204" pitchFamily="18" charset="0"/>
                                </a:rPr>
                                <m:t>𝑝</m:t>
                              </m:r>
                            </m:num>
                            <m:den>
                              <m:r>
                                <a:rPr lang="es-ES" sz="1800" b="0" i="1" smtClean="0">
                                  <a:latin typeface="Cambria Math" panose="02040503050406030204" pitchFamily="18" charset="0"/>
                                </a:rPr>
                                <m:t>1−</m:t>
                              </m:r>
                              <m:r>
                                <a:rPr lang="es-ES" sz="1800" b="0" i="1" smtClean="0">
                                  <a:latin typeface="Cambria Math" panose="02040503050406030204" pitchFamily="18" charset="0"/>
                                </a:rPr>
                                <m:t>𝑝</m:t>
                              </m:r>
                            </m:den>
                          </m:f>
                        </m:e>
                      </m:d>
                    </m:oMath>
                  </m:oMathPara>
                </a14:m>
                <a:endParaRPr lang="es-ES" sz="1800" dirty="0"/>
              </a:p>
              <a:p>
                <a:pPr algn="just"/>
                <a:r>
                  <a:rPr lang="es-ES" sz="1800" dirty="0"/>
                  <a:t>Función </a:t>
                </a:r>
                <a:r>
                  <a:rPr lang="es-ES" sz="1800" dirty="0" err="1"/>
                  <a:t>sigmode</a:t>
                </a:r>
                <a:endParaRPr lang="es-ES" sz="1800" dirty="0"/>
              </a:p>
              <a:p>
                <a:pPr marL="0" indent="0" algn="just">
                  <a:buNone/>
                </a:pPr>
                <a14:m>
                  <m:oMathPara xmlns:m="http://schemas.openxmlformats.org/officeDocument/2006/math">
                    <m:oMathParaPr>
                      <m:jc m:val="centerGroup"/>
                    </m:oMathParaPr>
                    <m:oMath xmlns:m="http://schemas.openxmlformats.org/officeDocument/2006/math">
                      <m:r>
                        <a:rPr lang="es-ES" sz="1800" b="0" i="1" smtClean="0">
                          <a:latin typeface="Cambria Math" panose="02040503050406030204" pitchFamily="18" charset="0"/>
                        </a:rPr>
                        <m:t>𝑝</m:t>
                      </m:r>
                      <m:r>
                        <a:rPr lang="es-ES" sz="1800" b="0" i="1" smtClean="0">
                          <a:latin typeface="Cambria Math" panose="02040503050406030204" pitchFamily="18" charset="0"/>
                        </a:rPr>
                        <m:t>=</m:t>
                      </m:r>
                      <m:f>
                        <m:fPr>
                          <m:ctrlPr>
                            <a:rPr lang="es-ES" sz="1800" b="0" i="1" smtClean="0">
                              <a:latin typeface="Cambria Math" panose="02040503050406030204" pitchFamily="18" charset="0"/>
                            </a:rPr>
                          </m:ctrlPr>
                        </m:fPr>
                        <m:num>
                          <m:r>
                            <a:rPr lang="es-ES" sz="1800" b="0" i="1" smtClean="0">
                              <a:latin typeface="Cambria Math" panose="02040503050406030204" pitchFamily="18" charset="0"/>
                            </a:rPr>
                            <m:t>1</m:t>
                          </m:r>
                        </m:num>
                        <m:den>
                          <m:r>
                            <a:rPr lang="es-ES" sz="1800" b="0" i="1" smtClean="0">
                              <a:latin typeface="Cambria Math" panose="02040503050406030204" pitchFamily="18" charset="0"/>
                            </a:rPr>
                            <m:t>1+</m:t>
                          </m:r>
                          <m:sSup>
                            <m:sSupPr>
                              <m:ctrlPr>
                                <a:rPr lang="es-ES" sz="1800" b="0" i="1" smtClean="0">
                                  <a:latin typeface="Cambria Math" panose="02040503050406030204" pitchFamily="18" charset="0"/>
                                </a:rPr>
                              </m:ctrlPr>
                            </m:sSupPr>
                            <m:e>
                              <m:r>
                                <a:rPr lang="es-ES" sz="1800" b="0" i="1" smtClean="0">
                                  <a:latin typeface="Cambria Math" panose="02040503050406030204" pitchFamily="18" charset="0"/>
                                </a:rPr>
                                <m:t>𝑒</m:t>
                              </m:r>
                            </m:e>
                            <m:sup>
                              <m:r>
                                <a:rPr lang="es-ES" sz="1800" b="0" i="1" smtClean="0">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𝛽</m:t>
                                  </m:r>
                                </m:e>
                                <m:sub>
                                  <m:r>
                                    <a:rPr lang="es-ES" sz="1800" i="1">
                                      <a:latin typeface="Cambria Math" panose="02040503050406030204" pitchFamily="18" charset="0"/>
                                    </a:rPr>
                                    <m:t>0</m:t>
                                  </m:r>
                                </m:sub>
                              </m:sSub>
                              <m:r>
                                <a:rPr lang="es-ES" sz="1800" i="1">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𝛽</m:t>
                                  </m:r>
                                </m:e>
                                <m:sub>
                                  <m:r>
                                    <a:rPr lang="es-ES" sz="1800" i="1">
                                      <a:latin typeface="Cambria Math" panose="02040503050406030204" pitchFamily="18" charset="0"/>
                                    </a:rPr>
                                    <m:t>1</m:t>
                                  </m:r>
                                </m:sub>
                              </m:sSub>
                              <m:sSub>
                                <m:sSubPr>
                                  <m:ctrlPr>
                                    <a:rPr lang="es-ES" sz="1800" i="1">
                                      <a:latin typeface="Cambria Math" panose="02040503050406030204" pitchFamily="18" charset="0"/>
                                    </a:rPr>
                                  </m:ctrlPr>
                                </m:sSubPr>
                                <m:e>
                                  <m:r>
                                    <a:rPr lang="es-ES" sz="1800" i="1">
                                      <a:latin typeface="Cambria Math" panose="02040503050406030204" pitchFamily="18" charset="0"/>
                                    </a:rPr>
                                    <m:t>𝑥</m:t>
                                  </m:r>
                                </m:e>
                                <m:sub>
                                  <m:r>
                                    <a:rPr lang="es-ES" sz="1800" i="1">
                                      <a:latin typeface="Cambria Math" panose="02040503050406030204" pitchFamily="18" charset="0"/>
                                    </a:rPr>
                                    <m:t>1</m:t>
                                  </m:r>
                                </m:sub>
                              </m:sSub>
                              <m:r>
                                <a:rPr lang="es-ES" sz="1800" i="1">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𝛽</m:t>
                                  </m:r>
                                </m:e>
                                <m:sub>
                                  <m:r>
                                    <a:rPr lang="es-ES" sz="1800" i="1">
                                      <a:latin typeface="Cambria Math" panose="02040503050406030204" pitchFamily="18" charset="0"/>
                                    </a:rPr>
                                    <m:t>2</m:t>
                                  </m:r>
                                </m:sub>
                              </m:sSub>
                              <m:sSub>
                                <m:sSubPr>
                                  <m:ctrlPr>
                                    <a:rPr lang="es-ES" sz="1800" i="1">
                                      <a:latin typeface="Cambria Math" panose="02040503050406030204" pitchFamily="18" charset="0"/>
                                    </a:rPr>
                                  </m:ctrlPr>
                                </m:sSubPr>
                                <m:e>
                                  <m:r>
                                    <a:rPr lang="es-ES" sz="1800" i="1">
                                      <a:latin typeface="Cambria Math" panose="02040503050406030204" pitchFamily="18" charset="0"/>
                                    </a:rPr>
                                    <m:t>𝑥</m:t>
                                  </m:r>
                                </m:e>
                                <m:sub>
                                  <m:r>
                                    <a:rPr lang="es-ES" sz="1800" i="1">
                                      <a:latin typeface="Cambria Math" panose="02040503050406030204" pitchFamily="18" charset="0"/>
                                    </a:rPr>
                                    <m:t>2</m:t>
                                  </m:r>
                                </m:sub>
                              </m:sSub>
                              <m:r>
                                <a:rPr lang="es-ES" sz="1800" i="1">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𝛽</m:t>
                                  </m:r>
                                </m:e>
                                <m:sub>
                                  <m:r>
                                    <a:rPr lang="es-ES" sz="1800" i="1">
                                      <a:latin typeface="Cambria Math" panose="02040503050406030204" pitchFamily="18" charset="0"/>
                                    </a:rPr>
                                    <m:t>𝑛</m:t>
                                  </m:r>
                                </m:sub>
                              </m:sSub>
                              <m:sSub>
                                <m:sSubPr>
                                  <m:ctrlPr>
                                    <a:rPr lang="es-ES" sz="1800" i="1">
                                      <a:latin typeface="Cambria Math" panose="02040503050406030204" pitchFamily="18" charset="0"/>
                                    </a:rPr>
                                  </m:ctrlPr>
                                </m:sSubPr>
                                <m:e>
                                  <m:r>
                                    <a:rPr lang="es-ES" sz="1800" i="1">
                                      <a:latin typeface="Cambria Math" panose="02040503050406030204" pitchFamily="18" charset="0"/>
                                    </a:rPr>
                                    <m:t>𝑥</m:t>
                                  </m:r>
                                </m:e>
                                <m:sub>
                                  <m:r>
                                    <a:rPr lang="es-ES" sz="1800" i="1">
                                      <a:latin typeface="Cambria Math" panose="02040503050406030204" pitchFamily="18" charset="0"/>
                                    </a:rPr>
                                    <m:t>𝑛</m:t>
                                  </m:r>
                                </m:sub>
                              </m:sSub>
                              <m:r>
                                <a:rPr lang="es-ES" sz="1800" b="0" i="1" smtClean="0">
                                  <a:latin typeface="Cambria Math" panose="02040503050406030204" pitchFamily="18" charset="0"/>
                                </a:rPr>
                                <m:t>)</m:t>
                              </m:r>
                            </m:sup>
                          </m:sSup>
                        </m:den>
                      </m:f>
                    </m:oMath>
                  </m:oMathPara>
                </a14:m>
                <a:endParaRPr lang="es-ES" sz="1800" dirty="0"/>
              </a:p>
            </p:txBody>
          </p:sp>
        </mc:Choice>
        <mc:Fallback xmlns="">
          <p:sp>
            <p:nvSpPr>
              <p:cNvPr id="4" name="Marcador de contenido 3">
                <a:extLst>
                  <a:ext uri="{FF2B5EF4-FFF2-40B4-BE49-F238E27FC236}">
                    <a16:creationId xmlns:a16="http://schemas.microsoft.com/office/drawing/2014/main" id="{4DA0884E-1407-42FA-B22B-9A4195DF8212}"/>
                  </a:ext>
                </a:extLst>
              </p:cNvPr>
              <p:cNvSpPr>
                <a:spLocks noGrp="1" noRot="1" noChangeAspect="1" noMove="1" noResize="1" noEditPoints="1" noAdjustHandles="1" noChangeArrowheads="1" noChangeShapeType="1" noTextEdit="1"/>
              </p:cNvSpPr>
              <p:nvPr>
                <p:ph idx="1"/>
              </p:nvPr>
            </p:nvSpPr>
            <p:spPr>
              <a:xfrm>
                <a:off x="556591" y="1700874"/>
                <a:ext cx="8136835" cy="4872205"/>
              </a:xfrm>
              <a:blipFill>
                <a:blip r:embed="rId2"/>
                <a:stretch>
                  <a:fillRect l="-674" t="-876" r="-674" b="-1877"/>
                </a:stretch>
              </a:blipFill>
            </p:spPr>
            <p:txBody>
              <a:bodyPr/>
              <a:lstStyle/>
              <a:p>
                <a:r>
                  <a:rPr lang="es-ES">
                    <a:noFill/>
                  </a:rPr>
                  <a:t> </a:t>
                </a:r>
              </a:p>
            </p:txBody>
          </p:sp>
        </mc:Fallback>
      </mc:AlternateContent>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5863527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Cutoff</a:t>
            </a:r>
            <a:r>
              <a:rPr lang="es-ES" dirty="0"/>
              <a:t> o umbral de decisión</a:t>
            </a:r>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556591" y="1700874"/>
                <a:ext cx="8136835" cy="4872205"/>
              </a:xfrm>
            </p:spPr>
            <p:txBody>
              <a:bodyPr/>
              <a:lstStyle/>
              <a:p>
                <a:pPr algn="just"/>
                <a:r>
                  <a:rPr lang="es-ES" dirty="0"/>
                  <a:t>La función que hemos calculado devuelve una estimación de una probabilidad. Para poder utilizarla como clasificador, hay que definir un límite de decisión. En función de si el valor devuelto por la función es mayor o menor que ese límite, clasificaremos el evento. </a:t>
                </a:r>
              </a:p>
              <a:p>
                <a:pPr algn="just"/>
                <a:r>
                  <a:rPr lang="es-ES" dirty="0"/>
                  <a:t>Para poder utilizar este modelo, debemos calcular los coeficientes de la ecuación de regresión lineal. </a:t>
                </a:r>
              </a:p>
              <a:p>
                <a:pPr algn="just"/>
                <a:r>
                  <a:rPr lang="es-ES" dirty="0"/>
                  <a:t>Tendremos entonces que</a:t>
                </a:r>
              </a:p>
              <a:p>
                <a:pPr marL="0" indent="0" algn="just">
                  <a:buNone/>
                </a:pPr>
                <a14:m>
                  <m:oMathPara xmlns:m="http://schemas.openxmlformats.org/officeDocument/2006/math">
                    <m:oMathParaPr>
                      <m:jc m:val="centerGroup"/>
                    </m:oMathParaPr>
                    <m:oMath xmlns:m="http://schemas.openxmlformats.org/officeDocument/2006/math">
                      <m:acc>
                        <m:accPr>
                          <m:chr m:val="̂"/>
                          <m:ctrlPr>
                            <a:rPr lang="es-ES" b="0" i="1" smtClean="0">
                              <a:latin typeface="Cambria Math" panose="02040503050406030204" pitchFamily="18" charset="0"/>
                            </a:rPr>
                          </m:ctrlPr>
                        </m:accPr>
                        <m:e>
                          <m:r>
                            <a:rPr lang="es-ES" b="0" i="1" smtClean="0">
                              <a:latin typeface="Cambria Math" panose="02040503050406030204" pitchFamily="18" charset="0"/>
                            </a:rPr>
                            <m:t>𝑦</m:t>
                          </m:r>
                        </m:e>
                      </m:acc>
                      <m:r>
                        <a:rPr lang="es-ES" b="0" i="1" smtClean="0">
                          <a:latin typeface="Cambria Math" panose="02040503050406030204" pitchFamily="18" charset="0"/>
                        </a:rPr>
                        <m:t>=</m:t>
                      </m:r>
                      <m:r>
                        <a:rPr lang="es-ES" i="1">
                          <a:latin typeface="Cambria Math" panose="02040503050406030204" pitchFamily="18" charset="0"/>
                        </a:rPr>
                        <m:t> </m:t>
                      </m:r>
                      <m:d>
                        <m:dPr>
                          <m:begChr m:val="{"/>
                          <m:endChr m:val=""/>
                          <m:ctrlPr>
                            <a:rPr lang="es-ES" b="0" i="1" smtClean="0">
                              <a:latin typeface="Cambria Math" panose="02040503050406030204" pitchFamily="18" charset="0"/>
                            </a:rPr>
                          </m:ctrlPr>
                        </m:dPr>
                        <m:e>
                          <m:eqArr>
                            <m:eqArrPr>
                              <m:ctrlPr>
                                <a:rPr lang="es-ES" b="0" i="1" smtClean="0">
                                  <a:latin typeface="Cambria Math" panose="02040503050406030204" pitchFamily="18" charset="0"/>
                                </a:rPr>
                              </m:ctrlPr>
                            </m:eqArrPr>
                            <m:e>
                              <m:r>
                                <a:rPr lang="es-ES" b="0" i="1" smtClean="0">
                                  <a:latin typeface="Cambria Math" panose="02040503050406030204" pitchFamily="18" charset="0"/>
                                </a:rPr>
                                <m:t>1,</m:t>
                              </m:r>
                              <m:r>
                                <a:rPr lang="es-ES" i="1">
                                  <a:latin typeface="Cambria Math" panose="02040503050406030204" pitchFamily="18" charset="0"/>
                                </a:rPr>
                                <m:t>𝑃</m:t>
                              </m:r>
                              <m:d>
                                <m:dPr>
                                  <m:endChr m:val="|"/>
                                  <m:ctrlPr>
                                    <a:rPr lang="es-ES" i="1">
                                      <a:latin typeface="Cambria Math" panose="02040503050406030204" pitchFamily="18" charset="0"/>
                                    </a:rPr>
                                  </m:ctrlPr>
                                </m:dPr>
                                <m:e>
                                  <m:acc>
                                    <m:accPr>
                                      <m:chr m:val="̂"/>
                                      <m:ctrlPr>
                                        <a:rPr lang="es-ES" i="1">
                                          <a:latin typeface="Cambria Math" panose="02040503050406030204" pitchFamily="18" charset="0"/>
                                        </a:rPr>
                                      </m:ctrlPr>
                                    </m:accPr>
                                    <m:e>
                                      <m:r>
                                        <a:rPr lang="es-ES" i="1">
                                          <a:latin typeface="Cambria Math" panose="02040503050406030204" pitchFamily="18" charset="0"/>
                                        </a:rPr>
                                        <m:t>𝑦</m:t>
                                      </m:r>
                                    </m:e>
                                  </m:acc>
                                  <m:r>
                                    <a:rPr lang="es-ES" i="1">
                                      <a:latin typeface="Cambria Math" panose="02040503050406030204" pitchFamily="18" charset="0"/>
                                    </a:rPr>
                                    <m:t>=1</m:t>
                                  </m:r>
                                </m:e>
                              </m:d>
                              <m:sSub>
                                <m:sSubPr>
                                  <m:ctrlPr>
                                    <a:rPr lang="es-ES" i="1">
                                      <a:latin typeface="Cambria Math" panose="02040503050406030204" pitchFamily="18" charset="0"/>
                                    </a:rPr>
                                  </m:ctrlPr>
                                </m:sSubPr>
                                <m:e>
                                  <m:r>
                                    <a:rPr lang="es-ES" i="1">
                                      <a:latin typeface="Cambria Math" panose="02040503050406030204" pitchFamily="18" charset="0"/>
                                    </a:rPr>
                                    <m:t>𝑥</m:t>
                                  </m:r>
                                </m:e>
                                <m:sub>
                                  <m:r>
                                    <a:rPr lang="es-ES" i="1">
                                      <a:latin typeface="Cambria Math" panose="02040503050406030204" pitchFamily="18" charset="0"/>
                                    </a:rPr>
                                    <m:t>1</m:t>
                                  </m:r>
                                </m:sub>
                              </m:sSub>
                              <m:r>
                                <a:rPr lang="es-ES" i="1">
                                  <a:latin typeface="Cambria Math" panose="02040503050406030204" pitchFamily="18" charset="0"/>
                                </a:rPr>
                                <m:t>,…, </m:t>
                              </m:r>
                              <m:sSub>
                                <m:sSubPr>
                                  <m:ctrlPr>
                                    <a:rPr lang="es-ES" i="1">
                                      <a:latin typeface="Cambria Math" panose="02040503050406030204" pitchFamily="18" charset="0"/>
                                    </a:rPr>
                                  </m:ctrlPr>
                                </m:sSubPr>
                                <m:e>
                                  <m:r>
                                    <a:rPr lang="es-ES" i="1">
                                      <a:latin typeface="Cambria Math" panose="02040503050406030204" pitchFamily="18" charset="0"/>
                                    </a:rPr>
                                    <m:t>𝑥</m:t>
                                  </m:r>
                                </m:e>
                                <m:sub>
                                  <m:r>
                                    <a:rPr lang="es-ES" i="1">
                                      <a:latin typeface="Cambria Math" panose="02040503050406030204" pitchFamily="18" charset="0"/>
                                    </a:rPr>
                                    <m:t>𝑛</m:t>
                                  </m:r>
                                </m:sub>
                              </m:sSub>
                              <m:r>
                                <a:rPr lang="es-ES" i="1">
                                  <a:latin typeface="Cambria Math" panose="02040503050406030204" pitchFamily="18" charset="0"/>
                                </a:rPr>
                                <m:t>)</m:t>
                              </m:r>
                              <m:r>
                                <a:rPr lang="es-ES" b="0" i="1" smtClean="0">
                                  <a:latin typeface="Cambria Math" panose="02040503050406030204" pitchFamily="18" charset="0"/>
                                </a:rPr>
                                <m:t>≥</m:t>
                              </m:r>
                              <m:r>
                                <a:rPr lang="es-ES" b="0" i="1" smtClean="0">
                                  <a:latin typeface="Cambria Math" panose="02040503050406030204" pitchFamily="18" charset="0"/>
                                </a:rPr>
                                <m:t>𝜀</m:t>
                              </m:r>
                            </m:e>
                            <m:e>
                              <m:r>
                                <a:rPr lang="es-ES" i="1">
                                  <a:latin typeface="Cambria Math" panose="02040503050406030204" pitchFamily="18" charset="0"/>
                                </a:rPr>
                                <m:t>0,</m:t>
                              </m:r>
                              <m:r>
                                <a:rPr lang="es-ES" i="1">
                                  <a:latin typeface="Cambria Math" panose="02040503050406030204" pitchFamily="18" charset="0"/>
                                </a:rPr>
                                <m:t>𝑃</m:t>
                              </m:r>
                              <m:d>
                                <m:dPr>
                                  <m:endChr m:val="|"/>
                                  <m:ctrlPr>
                                    <a:rPr lang="es-ES" i="1">
                                      <a:latin typeface="Cambria Math" panose="02040503050406030204" pitchFamily="18" charset="0"/>
                                    </a:rPr>
                                  </m:ctrlPr>
                                </m:dPr>
                                <m:e>
                                  <m:acc>
                                    <m:accPr>
                                      <m:chr m:val="̂"/>
                                      <m:ctrlPr>
                                        <a:rPr lang="es-ES" i="1">
                                          <a:latin typeface="Cambria Math" panose="02040503050406030204" pitchFamily="18" charset="0"/>
                                        </a:rPr>
                                      </m:ctrlPr>
                                    </m:accPr>
                                    <m:e>
                                      <m:r>
                                        <a:rPr lang="es-ES" i="1">
                                          <a:latin typeface="Cambria Math" panose="02040503050406030204" pitchFamily="18" charset="0"/>
                                        </a:rPr>
                                        <m:t>𝑦</m:t>
                                      </m:r>
                                    </m:e>
                                  </m:acc>
                                  <m:r>
                                    <a:rPr lang="es-ES" i="1">
                                      <a:latin typeface="Cambria Math" panose="02040503050406030204" pitchFamily="18" charset="0"/>
                                    </a:rPr>
                                    <m:t>=1</m:t>
                                  </m:r>
                                </m:e>
                              </m:d>
                              <m:sSub>
                                <m:sSubPr>
                                  <m:ctrlPr>
                                    <a:rPr lang="es-ES" i="1">
                                      <a:latin typeface="Cambria Math" panose="02040503050406030204" pitchFamily="18" charset="0"/>
                                    </a:rPr>
                                  </m:ctrlPr>
                                </m:sSubPr>
                                <m:e>
                                  <m:r>
                                    <a:rPr lang="es-ES" i="1">
                                      <a:latin typeface="Cambria Math" panose="02040503050406030204" pitchFamily="18" charset="0"/>
                                    </a:rPr>
                                    <m:t>𝑥</m:t>
                                  </m:r>
                                </m:e>
                                <m:sub>
                                  <m:r>
                                    <a:rPr lang="es-ES" i="1">
                                      <a:latin typeface="Cambria Math" panose="02040503050406030204" pitchFamily="18" charset="0"/>
                                    </a:rPr>
                                    <m:t>1</m:t>
                                  </m:r>
                                </m:sub>
                              </m:sSub>
                              <m:r>
                                <a:rPr lang="es-ES" i="1">
                                  <a:latin typeface="Cambria Math" panose="02040503050406030204" pitchFamily="18" charset="0"/>
                                </a:rPr>
                                <m:t>,…, </m:t>
                              </m:r>
                              <m:sSub>
                                <m:sSubPr>
                                  <m:ctrlPr>
                                    <a:rPr lang="es-ES" i="1">
                                      <a:latin typeface="Cambria Math" panose="02040503050406030204" pitchFamily="18" charset="0"/>
                                    </a:rPr>
                                  </m:ctrlPr>
                                </m:sSubPr>
                                <m:e>
                                  <m:r>
                                    <a:rPr lang="es-ES" i="1">
                                      <a:latin typeface="Cambria Math" panose="02040503050406030204" pitchFamily="18" charset="0"/>
                                    </a:rPr>
                                    <m:t>𝑥</m:t>
                                  </m:r>
                                </m:e>
                                <m:sub>
                                  <m:r>
                                    <a:rPr lang="es-ES" i="1">
                                      <a:latin typeface="Cambria Math" panose="02040503050406030204" pitchFamily="18" charset="0"/>
                                    </a:rPr>
                                    <m:t>𝑛</m:t>
                                  </m:r>
                                </m:sub>
                              </m:sSub>
                              <m:r>
                                <a:rPr lang="es-ES" i="1">
                                  <a:latin typeface="Cambria Math" panose="02040503050406030204" pitchFamily="18" charset="0"/>
                                </a:rPr>
                                <m:t>)</m:t>
                              </m:r>
                              <m:r>
                                <a:rPr lang="es-ES" b="0" i="1" smtClean="0">
                                  <a:latin typeface="Cambria Math" panose="02040503050406030204" pitchFamily="18" charset="0"/>
                                </a:rPr>
                                <m:t>&lt;</m:t>
                              </m:r>
                              <m:r>
                                <a:rPr lang="es-ES" b="0" i="1" smtClean="0">
                                  <a:latin typeface="Cambria Math" panose="02040503050406030204" pitchFamily="18" charset="0"/>
                                </a:rPr>
                                <m:t>𝜀</m:t>
                              </m:r>
                            </m:e>
                          </m:eqArr>
                        </m:e>
                      </m:d>
                    </m:oMath>
                  </m:oMathPara>
                </a14:m>
                <a:endParaRPr lang="es-ES" dirty="0"/>
              </a:p>
            </p:txBody>
          </p:sp>
        </mc:Choice>
        <mc:Fallback xmlns="">
          <p:sp>
            <p:nvSpPr>
              <p:cNvPr id="4" name="Marcador de contenido 3">
                <a:extLst>
                  <a:ext uri="{FF2B5EF4-FFF2-40B4-BE49-F238E27FC236}">
                    <a16:creationId xmlns:a16="http://schemas.microsoft.com/office/drawing/2014/main" id="{4DA0884E-1407-42FA-B22B-9A4195DF8212}"/>
                  </a:ext>
                </a:extLst>
              </p:cNvPr>
              <p:cNvSpPr>
                <a:spLocks noGrp="1" noRot="1" noChangeAspect="1" noMove="1" noResize="1" noEditPoints="1" noAdjustHandles="1" noChangeArrowheads="1" noChangeShapeType="1" noTextEdit="1"/>
              </p:cNvSpPr>
              <p:nvPr>
                <p:ph idx="1"/>
              </p:nvPr>
            </p:nvSpPr>
            <p:spPr>
              <a:xfrm>
                <a:off x="556591" y="1700874"/>
                <a:ext cx="8136835" cy="4872205"/>
              </a:xfrm>
              <a:blipFill>
                <a:blip r:embed="rId2"/>
                <a:stretch>
                  <a:fillRect l="-1348" t="-1627" r="-1199"/>
                </a:stretch>
              </a:blipFill>
            </p:spPr>
            <p:txBody>
              <a:bodyPr/>
              <a:lstStyle/>
              <a:p>
                <a:r>
                  <a:rPr lang="es-ES">
                    <a:noFill/>
                  </a:rPr>
                  <a:t> </a:t>
                </a:r>
              </a:p>
            </p:txBody>
          </p:sp>
        </mc:Fallback>
      </mc:AlternateContent>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13296117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2203524" y="1082125"/>
            <a:ext cx="4251741" cy="733422"/>
          </a:xfrm>
        </p:spPr>
        <p:txBody>
          <a:bodyPr/>
          <a:lstStyle/>
          <a:p>
            <a:r>
              <a:rPr lang="es-ES" sz="5400" dirty="0" err="1"/>
              <a:t>Let’s</a:t>
            </a:r>
            <a:r>
              <a:rPr lang="es-ES" sz="5400" dirty="0"/>
              <a:t> do </a:t>
            </a:r>
            <a:r>
              <a:rPr lang="es-ES" sz="5400" dirty="0" err="1"/>
              <a:t>it</a:t>
            </a:r>
            <a:r>
              <a:rPr lang="es-ES" sz="5400" dirty="0"/>
              <a:t>…</a:t>
            </a:r>
          </a:p>
        </p:txBody>
      </p:sp>
      <p:pic>
        <p:nvPicPr>
          <p:cNvPr id="5122" name="Picture 2" descr="Resultado de imagen de R programming">
            <a:extLst>
              <a:ext uri="{FF2B5EF4-FFF2-40B4-BE49-F238E27FC236}">
                <a16:creationId xmlns:a16="http://schemas.microsoft.com/office/drawing/2014/main" id="{2218DA94-357F-4D8E-931B-541B61A9B8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5790" y="2324200"/>
            <a:ext cx="5107211" cy="395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1800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38426" y="1135134"/>
            <a:ext cx="8267148" cy="1316517"/>
          </a:xfrm>
        </p:spPr>
        <p:txBody>
          <a:bodyPr/>
          <a:lstStyle/>
          <a:p>
            <a:pPr algn="just"/>
            <a:r>
              <a:rPr lang="es-ES" sz="3200" dirty="0" err="1"/>
              <a:t>Decision</a:t>
            </a:r>
            <a:r>
              <a:rPr lang="es-ES" sz="3200" dirty="0"/>
              <a:t> </a:t>
            </a:r>
            <a:r>
              <a:rPr lang="es-ES" sz="3200" dirty="0" err="1"/>
              <a:t>Trees</a:t>
            </a:r>
            <a:r>
              <a:rPr lang="es-ES" sz="3200" dirty="0"/>
              <a:t> o como un árbol puede clasificar eventos…</a:t>
            </a:r>
          </a:p>
        </p:txBody>
      </p:sp>
      <p:pic>
        <p:nvPicPr>
          <p:cNvPr id="13314" name="Picture 2" descr="http://res.cloudinary.com/dyd911kmh/image/upload/f_auto,q_auto:best/v1528907338/classification-tree_ygvats.png">
            <a:extLst>
              <a:ext uri="{FF2B5EF4-FFF2-40B4-BE49-F238E27FC236}">
                <a16:creationId xmlns:a16="http://schemas.microsoft.com/office/drawing/2014/main" id="{E2CD1EF6-378B-400A-AC61-A70ED6D2242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88287" y="2316786"/>
            <a:ext cx="7567426" cy="4179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08015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Decision</a:t>
            </a:r>
            <a:r>
              <a:rPr lang="es-ES" dirty="0"/>
              <a:t> </a:t>
            </a:r>
            <a:r>
              <a:rPr lang="es-ES" dirty="0" err="1"/>
              <a:t>Trees</a:t>
            </a:r>
            <a:r>
              <a:rPr lang="es-ES" dirty="0"/>
              <a:t> Motivación</a:t>
            </a:r>
          </a:p>
        </p:txBody>
      </p:sp>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655982" y="2018926"/>
            <a:ext cx="8136835" cy="4130083"/>
          </a:xfrm>
        </p:spPr>
        <p:txBody>
          <a:bodyPr/>
          <a:lstStyle/>
          <a:p>
            <a:pPr algn="just"/>
            <a:r>
              <a:rPr lang="es-ES" sz="2000" dirty="0"/>
              <a:t>Imaginemos que estás jugando un juego de 20 preguntas. Tu oponente ha elegido un tema en secreto, y debes averiguar qué eligió. En cada turno, puedes hacer una pregunta de sí o no, y su oponente debe responder con sinceridad. ¿Cómo descubres el secreto en la menor cantidad de preguntas?</a:t>
            </a:r>
          </a:p>
          <a:p>
            <a:pPr algn="just"/>
            <a:r>
              <a:rPr lang="es-ES" sz="2000" dirty="0"/>
              <a:t>Debería ser obvio que algunas preguntas son mejores que otras. Por ejemplo, preguntando "¿Puede volar?" ya que es probable que su primera pregunta sea infructuosa, mientras que preguntar "¿Está vivo?" Es un poco más útil. Intuitivamente, queremos que cada pregunta reduzca significativamente el espacio de posibles secretos, lo que eventualmente lo llevará a su respuesta. </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26770055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Decision</a:t>
            </a:r>
            <a:r>
              <a:rPr lang="es-ES" dirty="0"/>
              <a:t> </a:t>
            </a:r>
            <a:r>
              <a:rPr lang="es-ES" dirty="0" err="1"/>
              <a:t>Trees</a:t>
            </a:r>
            <a:r>
              <a:rPr lang="es-ES" dirty="0"/>
              <a:t> Motivación</a:t>
            </a:r>
          </a:p>
        </p:txBody>
      </p:sp>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503582" y="1859901"/>
            <a:ext cx="8136835" cy="3904796"/>
          </a:xfrm>
        </p:spPr>
        <p:txBody>
          <a:bodyPr/>
          <a:lstStyle/>
          <a:p>
            <a:pPr algn="just"/>
            <a:r>
              <a:rPr lang="es-ES" dirty="0"/>
              <a:t>Esa es la idea básica detrás de los árboles de decisión. En cada punto, considera un conjunto de preguntas que pueden particionar tu conjunto de datos.</a:t>
            </a:r>
          </a:p>
          <a:p>
            <a:pPr algn="just"/>
            <a:r>
              <a:rPr lang="es-ES" dirty="0"/>
              <a:t>Elige la pregunta que proporciona la mejor división y nuevamente encuentra las mejores preguntas para las particiones.</a:t>
            </a:r>
          </a:p>
          <a:p>
            <a:pPr algn="just"/>
            <a:r>
              <a:rPr lang="es-ES" dirty="0"/>
              <a:t>Simplemente puedes tomar un valor y “lanzarlo” por el árbol. Las preguntas te guiarán a su clase apropiada.</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7759236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Decision</a:t>
            </a:r>
            <a:r>
              <a:rPr lang="es-ES" dirty="0"/>
              <a:t> </a:t>
            </a:r>
            <a:r>
              <a:rPr lang="es-ES" dirty="0" err="1"/>
              <a:t>Trees</a:t>
            </a:r>
            <a:r>
              <a:rPr lang="es-ES" dirty="0"/>
              <a:t> </a:t>
            </a:r>
            <a:r>
              <a:rPr lang="es-ES" dirty="0" err="1"/>
              <a:t>Intro</a:t>
            </a:r>
            <a:endParaRPr lang="es-ES" dirty="0"/>
          </a:p>
        </p:txBody>
      </p:sp>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503582" y="1859901"/>
            <a:ext cx="8136835" cy="3904796"/>
          </a:xfrm>
        </p:spPr>
        <p:txBody>
          <a:bodyPr/>
          <a:lstStyle/>
          <a:p>
            <a:pPr algn="just"/>
            <a:r>
              <a:rPr lang="es-ES" dirty="0"/>
              <a:t>El árbol de decisión es un tipo de algoritmo de aprendizaje supervisado que se puede usar tanto en problemas de regresión como de clasificación.</a:t>
            </a:r>
          </a:p>
          <a:p>
            <a:pPr algn="just"/>
            <a:r>
              <a:rPr lang="es-ES" dirty="0"/>
              <a:t>Funciona para variables de entrada y salida tanto categóricas como continuas.</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1852386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err="1"/>
              <a:t>Intro</a:t>
            </a:r>
            <a:r>
              <a:rPr lang="es-ES" dirty="0"/>
              <a:t> </a:t>
            </a:r>
            <a:r>
              <a:rPr lang="es-ES" dirty="0" err="1"/>
              <a:t>supervised</a:t>
            </a:r>
            <a:r>
              <a:rPr lang="es-ES" dirty="0"/>
              <a:t> </a:t>
            </a:r>
            <a:r>
              <a:rPr lang="es-ES" dirty="0" err="1"/>
              <a:t>learning</a:t>
            </a:r>
            <a:endParaRPr lang="es-ES" dirty="0"/>
          </a:p>
        </p:txBody>
      </p:sp>
      <p:sp>
        <p:nvSpPr>
          <p:cNvPr id="7" name="Marcador de contenido 6">
            <a:extLst>
              <a:ext uri="{FF2B5EF4-FFF2-40B4-BE49-F238E27FC236}">
                <a16:creationId xmlns:a16="http://schemas.microsoft.com/office/drawing/2014/main" id="{94B2C126-5A83-47CD-9278-212872596D27}"/>
              </a:ext>
            </a:extLst>
          </p:cNvPr>
          <p:cNvSpPr>
            <a:spLocks noGrp="1"/>
          </p:cNvSpPr>
          <p:nvPr>
            <p:ph idx="1"/>
          </p:nvPr>
        </p:nvSpPr>
        <p:spPr>
          <a:xfrm>
            <a:off x="1172632" y="1912908"/>
            <a:ext cx="3889698" cy="445979"/>
          </a:xfrm>
        </p:spPr>
        <p:txBody>
          <a:bodyPr/>
          <a:lstStyle/>
          <a:p>
            <a:pPr marL="0" indent="0">
              <a:buNone/>
            </a:pPr>
            <a:r>
              <a:rPr lang="es-ES" sz="3200" dirty="0"/>
              <a:t>#10YearsChallenge</a:t>
            </a:r>
          </a:p>
        </p:txBody>
      </p:sp>
      <p:sp>
        <p:nvSpPr>
          <p:cNvPr id="12" name="Marcador de contenido 6">
            <a:extLst>
              <a:ext uri="{FF2B5EF4-FFF2-40B4-BE49-F238E27FC236}">
                <a16:creationId xmlns:a16="http://schemas.microsoft.com/office/drawing/2014/main" id="{45699EBA-3E95-4F56-B9B7-9A0ACC4177D1}"/>
              </a:ext>
            </a:extLst>
          </p:cNvPr>
          <p:cNvSpPr txBox="1">
            <a:spLocks/>
          </p:cNvSpPr>
          <p:nvPr/>
        </p:nvSpPr>
        <p:spPr>
          <a:xfrm>
            <a:off x="1931319" y="4305193"/>
            <a:ext cx="1365159" cy="445979"/>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Font typeface="Arial"/>
              <a:buNone/>
            </a:pPr>
            <a:r>
              <a:rPr lang="es-ES" dirty="0" err="1"/>
              <a:t>Statistics</a:t>
            </a:r>
            <a:endParaRPr lang="es-ES" dirty="0"/>
          </a:p>
        </p:txBody>
      </p: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CE373CB5-C6C5-49EC-972F-CC5C8A1DD4E7}"/>
                  </a:ext>
                </a:extLst>
              </p:cNvPr>
              <p:cNvSpPr txBox="1"/>
              <p:nvPr/>
            </p:nvSpPr>
            <p:spPr>
              <a:xfrm>
                <a:off x="1243965" y="3166536"/>
                <a:ext cx="232749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3600" b="0" i="1" smtClean="0">
                          <a:latin typeface="Cambria Math" panose="02040503050406030204" pitchFamily="18" charset="0"/>
                        </a:rPr>
                        <m:t>𝑦</m:t>
                      </m:r>
                      <m:r>
                        <a:rPr lang="es-ES" sz="3600" b="0" i="1" smtClean="0">
                          <a:latin typeface="Cambria Math" panose="02040503050406030204" pitchFamily="18" charset="0"/>
                        </a:rPr>
                        <m:t>=</m:t>
                      </m:r>
                      <m:r>
                        <a:rPr lang="es-ES" sz="3600" b="0" i="1" smtClean="0">
                          <a:latin typeface="Cambria Math" panose="02040503050406030204" pitchFamily="18" charset="0"/>
                        </a:rPr>
                        <m:t>𝛽</m:t>
                      </m:r>
                      <m:r>
                        <a:rPr lang="es-ES" sz="3600" b="0" i="1" smtClean="0">
                          <a:latin typeface="Cambria Math" panose="02040503050406030204" pitchFamily="18" charset="0"/>
                        </a:rPr>
                        <m:t>𝑋</m:t>
                      </m:r>
                      <m:r>
                        <a:rPr lang="es-ES" sz="3600" b="0" i="1" smtClean="0">
                          <a:latin typeface="Cambria Math" panose="02040503050406030204" pitchFamily="18" charset="0"/>
                        </a:rPr>
                        <m:t>+</m:t>
                      </m:r>
                      <m:r>
                        <m:rPr>
                          <m:sty m:val="p"/>
                        </m:rPr>
                        <a:rPr lang="es-ES" sz="3600" b="0" i="1" smtClean="0">
                          <a:latin typeface="Cambria Math" panose="02040503050406030204" pitchFamily="18" charset="0"/>
                        </a:rPr>
                        <m:t>ε</m:t>
                      </m:r>
                    </m:oMath>
                  </m:oMathPara>
                </a14:m>
                <a:endParaRPr lang="es-ES" sz="3600" b="0" dirty="0"/>
              </a:p>
            </p:txBody>
          </p:sp>
        </mc:Choice>
        <mc:Fallback xmlns="">
          <p:sp>
            <p:nvSpPr>
              <p:cNvPr id="9" name="CuadroTexto 8">
                <a:extLst>
                  <a:ext uri="{FF2B5EF4-FFF2-40B4-BE49-F238E27FC236}">
                    <a16:creationId xmlns:a16="http://schemas.microsoft.com/office/drawing/2014/main" id="{CE373CB5-C6C5-49EC-972F-CC5C8A1DD4E7}"/>
                  </a:ext>
                </a:extLst>
              </p:cNvPr>
              <p:cNvSpPr txBox="1">
                <a:spLocks noRot="1" noChangeAspect="1" noMove="1" noResize="1" noEditPoints="1" noAdjustHandles="1" noChangeArrowheads="1" noChangeShapeType="1" noTextEdit="1"/>
              </p:cNvSpPr>
              <p:nvPr/>
            </p:nvSpPr>
            <p:spPr>
              <a:xfrm>
                <a:off x="1243965" y="3166536"/>
                <a:ext cx="2327497" cy="553998"/>
              </a:xfrm>
              <a:prstGeom prst="rect">
                <a:avLst/>
              </a:prstGeom>
              <a:blipFill>
                <a:blip r:embed="rId2"/>
                <a:stretch>
                  <a:fillRect/>
                </a:stretch>
              </a:blipFill>
            </p:spPr>
            <p:txBody>
              <a:bodyPr/>
              <a:lstStyle/>
              <a:p>
                <a:r>
                  <a:rPr lang="es-ES">
                    <a:noFill/>
                  </a:rPr>
                  <a:t> </a:t>
                </a:r>
              </a:p>
            </p:txBody>
          </p:sp>
        </mc:Fallback>
      </mc:AlternateContent>
      <p:cxnSp>
        <p:nvCxnSpPr>
          <p:cNvPr id="11" name="Conector recto 10">
            <a:extLst>
              <a:ext uri="{FF2B5EF4-FFF2-40B4-BE49-F238E27FC236}">
                <a16:creationId xmlns:a16="http://schemas.microsoft.com/office/drawing/2014/main" id="{B94679C9-C92D-4F86-8596-D2232C7964A3}"/>
              </a:ext>
            </a:extLst>
          </p:cNvPr>
          <p:cNvCxnSpPr/>
          <p:nvPr/>
        </p:nvCxnSpPr>
        <p:spPr>
          <a:xfrm>
            <a:off x="4797287" y="2849217"/>
            <a:ext cx="0" cy="3112187"/>
          </a:xfrm>
          <a:prstGeom prst="line">
            <a:avLst/>
          </a:prstGeom>
          <a:ln w="57150"/>
        </p:spPr>
        <p:style>
          <a:lnRef idx="1">
            <a:schemeClr val="dk1"/>
          </a:lnRef>
          <a:fillRef idx="0">
            <a:schemeClr val="dk1"/>
          </a:fillRef>
          <a:effectRef idx="0">
            <a:schemeClr val="dk1"/>
          </a:effectRef>
          <a:fontRef idx="minor">
            <a:schemeClr val="tx1"/>
          </a:fontRef>
        </p:style>
      </p:cxnSp>
      <p:sp>
        <p:nvSpPr>
          <p:cNvPr id="16" name="Marcador de contenido 6">
            <a:extLst>
              <a:ext uri="{FF2B5EF4-FFF2-40B4-BE49-F238E27FC236}">
                <a16:creationId xmlns:a16="http://schemas.microsoft.com/office/drawing/2014/main" id="{F2CFD1C7-BAAD-42FD-92A9-3B744741A150}"/>
              </a:ext>
            </a:extLst>
          </p:cNvPr>
          <p:cNvSpPr txBox="1">
            <a:spLocks/>
          </p:cNvSpPr>
          <p:nvPr/>
        </p:nvSpPr>
        <p:spPr>
          <a:xfrm>
            <a:off x="5632179" y="4304164"/>
            <a:ext cx="2840828" cy="445979"/>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Font typeface="Arial"/>
              <a:buNone/>
            </a:pPr>
            <a:r>
              <a:rPr lang="es-ES" dirty="0"/>
              <a:t>Machine </a:t>
            </a:r>
            <a:r>
              <a:rPr lang="es-ES" dirty="0" err="1"/>
              <a:t>Learning</a:t>
            </a:r>
            <a:endParaRPr lang="es-ES" dirty="0"/>
          </a:p>
        </p:txBody>
      </p:sp>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E5729610-6CED-4724-B459-B6801E846D68}"/>
                  </a:ext>
                </a:extLst>
              </p:cNvPr>
              <p:cNvSpPr txBox="1"/>
              <p:nvPr/>
            </p:nvSpPr>
            <p:spPr>
              <a:xfrm>
                <a:off x="5458159" y="3165507"/>
                <a:ext cx="232749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3600" b="0" i="1" smtClean="0">
                          <a:latin typeface="Cambria Math" panose="02040503050406030204" pitchFamily="18" charset="0"/>
                        </a:rPr>
                        <m:t>𝑦</m:t>
                      </m:r>
                      <m:r>
                        <a:rPr lang="es-ES" sz="3600" b="0" i="1" smtClean="0">
                          <a:latin typeface="Cambria Math" panose="02040503050406030204" pitchFamily="18" charset="0"/>
                        </a:rPr>
                        <m:t>=</m:t>
                      </m:r>
                      <m:r>
                        <a:rPr lang="es-ES" sz="3600" b="0" i="1" smtClean="0">
                          <a:latin typeface="Cambria Math" panose="02040503050406030204" pitchFamily="18" charset="0"/>
                        </a:rPr>
                        <m:t>𝛽</m:t>
                      </m:r>
                      <m:r>
                        <a:rPr lang="es-ES" sz="3600" b="0" i="1" smtClean="0">
                          <a:latin typeface="Cambria Math" panose="02040503050406030204" pitchFamily="18" charset="0"/>
                        </a:rPr>
                        <m:t>𝑋</m:t>
                      </m:r>
                      <m:r>
                        <a:rPr lang="es-ES" sz="3600" b="0" i="1" smtClean="0">
                          <a:latin typeface="Cambria Math" panose="02040503050406030204" pitchFamily="18" charset="0"/>
                        </a:rPr>
                        <m:t>+</m:t>
                      </m:r>
                      <m:r>
                        <m:rPr>
                          <m:sty m:val="p"/>
                        </m:rPr>
                        <a:rPr lang="es-ES" sz="3600" b="0" i="1" smtClean="0">
                          <a:latin typeface="Cambria Math" panose="02040503050406030204" pitchFamily="18" charset="0"/>
                        </a:rPr>
                        <m:t>ε</m:t>
                      </m:r>
                    </m:oMath>
                  </m:oMathPara>
                </a14:m>
                <a:endParaRPr lang="es-ES" sz="3600" b="0" dirty="0"/>
              </a:p>
            </p:txBody>
          </p:sp>
        </mc:Choice>
        <mc:Fallback xmlns="">
          <p:sp>
            <p:nvSpPr>
              <p:cNvPr id="17" name="CuadroTexto 16">
                <a:extLst>
                  <a:ext uri="{FF2B5EF4-FFF2-40B4-BE49-F238E27FC236}">
                    <a16:creationId xmlns:a16="http://schemas.microsoft.com/office/drawing/2014/main" id="{E5729610-6CED-4724-B459-B6801E846D68}"/>
                  </a:ext>
                </a:extLst>
              </p:cNvPr>
              <p:cNvSpPr txBox="1">
                <a:spLocks noRot="1" noChangeAspect="1" noMove="1" noResize="1" noEditPoints="1" noAdjustHandles="1" noChangeArrowheads="1" noChangeShapeType="1" noTextEdit="1"/>
              </p:cNvSpPr>
              <p:nvPr/>
            </p:nvSpPr>
            <p:spPr>
              <a:xfrm>
                <a:off x="5458159" y="3165507"/>
                <a:ext cx="2327497" cy="553998"/>
              </a:xfrm>
              <a:prstGeom prst="rect">
                <a:avLst/>
              </a:prstGeom>
              <a:blipFill>
                <a:blip r:embed="rId3"/>
                <a:stretch>
                  <a:fillRect/>
                </a:stretch>
              </a:blipFill>
            </p:spPr>
            <p:txBody>
              <a:bodyPr/>
              <a:lstStyle/>
              <a:p>
                <a:r>
                  <a:rPr lang="es-ES">
                    <a:noFill/>
                  </a:rPr>
                  <a:t> </a:t>
                </a:r>
              </a:p>
            </p:txBody>
          </p:sp>
        </mc:Fallback>
      </mc:AlternateContent>
    </p:spTree>
    <p:extLst>
      <p:ext uri="{BB962C8B-B14F-4D97-AF65-F5344CB8AC3E}">
        <p14:creationId xmlns:p14="http://schemas.microsoft.com/office/powerpoint/2010/main" val="17941236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Decision</a:t>
            </a:r>
            <a:r>
              <a:rPr lang="es-ES" dirty="0"/>
              <a:t> </a:t>
            </a:r>
            <a:r>
              <a:rPr lang="es-ES" dirty="0" err="1"/>
              <a:t>Trees</a:t>
            </a:r>
            <a:r>
              <a:rPr lang="es-ES" dirty="0"/>
              <a:t> </a:t>
            </a:r>
            <a:r>
              <a:rPr lang="es-ES" dirty="0" err="1"/>
              <a:t>Intro</a:t>
            </a:r>
            <a:endParaRPr lang="es-ES" dirty="0"/>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8434" name="Picture 2" descr="http://res.cloudinary.com/dyd911kmh/image/upload/f_auto,q_auto:best/v1528907338/decision-tree_c2yyos.png">
            <a:extLst>
              <a:ext uri="{FF2B5EF4-FFF2-40B4-BE49-F238E27FC236}">
                <a16:creationId xmlns:a16="http://schemas.microsoft.com/office/drawing/2014/main" id="{E42AC357-3FFE-4803-AF81-331217DDFBE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25158" y="2362300"/>
            <a:ext cx="6493683" cy="3575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06820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Decision</a:t>
            </a:r>
            <a:r>
              <a:rPr lang="es-ES" dirty="0"/>
              <a:t> </a:t>
            </a:r>
            <a:r>
              <a:rPr lang="es-ES" dirty="0" err="1"/>
              <a:t>Trees</a:t>
            </a:r>
            <a:r>
              <a:rPr lang="es-ES" dirty="0"/>
              <a:t> </a:t>
            </a:r>
            <a:r>
              <a:rPr lang="es-ES" dirty="0" err="1"/>
              <a:t>Intro</a:t>
            </a:r>
            <a:endParaRPr lang="es-ES" dirty="0"/>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2111144D-CF20-4CBF-B37D-912BB186748A}"/>
              </a:ext>
            </a:extLst>
          </p:cNvPr>
          <p:cNvSpPr>
            <a:spLocks noGrp="1"/>
          </p:cNvSpPr>
          <p:nvPr>
            <p:ph idx="1"/>
          </p:nvPr>
        </p:nvSpPr>
        <p:spPr>
          <a:xfrm>
            <a:off x="437322" y="1858901"/>
            <a:ext cx="8375374" cy="4581656"/>
          </a:xfrm>
        </p:spPr>
        <p:txBody>
          <a:bodyPr/>
          <a:lstStyle/>
          <a:p>
            <a:pPr algn="just"/>
            <a:r>
              <a:rPr lang="es-ES" sz="1600" dirty="0"/>
              <a:t>Identifiquemos terminologías importantes en el Árbol de decisiones, mirando la imagen de anterior.</a:t>
            </a:r>
          </a:p>
          <a:p>
            <a:pPr algn="just"/>
            <a:r>
              <a:rPr lang="es-ES" sz="1600" dirty="0"/>
              <a:t>El nodo raíz (</a:t>
            </a:r>
            <a:r>
              <a:rPr lang="es-ES" sz="1600" dirty="0" err="1"/>
              <a:t>Root</a:t>
            </a:r>
            <a:r>
              <a:rPr lang="es-ES" sz="1600" dirty="0"/>
              <a:t> </a:t>
            </a:r>
            <a:r>
              <a:rPr lang="es-ES" sz="1600" dirty="0" err="1"/>
              <a:t>node</a:t>
            </a:r>
            <a:r>
              <a:rPr lang="es-ES" sz="1600" dirty="0"/>
              <a:t>) representa a toda la población o muestra. Además se divide en dos o más conjuntos homogéneos.</a:t>
            </a:r>
          </a:p>
          <a:p>
            <a:pPr algn="just"/>
            <a:r>
              <a:rPr lang="es-ES" sz="1600" dirty="0"/>
              <a:t>El </a:t>
            </a:r>
            <a:r>
              <a:rPr lang="es-ES" sz="1600" dirty="0" err="1"/>
              <a:t>splitting</a:t>
            </a:r>
            <a:r>
              <a:rPr lang="es-ES" sz="1600" dirty="0"/>
              <a:t> es un proceso de división de un nodo en dos o más </a:t>
            </a:r>
            <a:r>
              <a:rPr lang="es-ES" sz="1600" dirty="0" err="1"/>
              <a:t>subnodos</a:t>
            </a:r>
            <a:r>
              <a:rPr lang="es-ES" sz="1600" dirty="0"/>
              <a:t>.</a:t>
            </a:r>
          </a:p>
          <a:p>
            <a:pPr algn="just"/>
            <a:r>
              <a:rPr lang="es-ES" sz="1600" dirty="0"/>
              <a:t>Cuando un </a:t>
            </a:r>
            <a:r>
              <a:rPr lang="es-ES" sz="1600" dirty="0" err="1"/>
              <a:t>subnodo</a:t>
            </a:r>
            <a:r>
              <a:rPr lang="es-ES" sz="1600" dirty="0"/>
              <a:t> se divide en </a:t>
            </a:r>
            <a:r>
              <a:rPr lang="es-ES" sz="1600" dirty="0" err="1"/>
              <a:t>subnodos</a:t>
            </a:r>
            <a:r>
              <a:rPr lang="es-ES" sz="1600" dirty="0"/>
              <a:t> adicionales, se denomina nodo de decisión (</a:t>
            </a:r>
            <a:r>
              <a:rPr lang="es-ES" sz="1600" dirty="0" err="1"/>
              <a:t>Decision</a:t>
            </a:r>
            <a:r>
              <a:rPr lang="es-ES" sz="1600" dirty="0"/>
              <a:t> </a:t>
            </a:r>
            <a:r>
              <a:rPr lang="es-ES" sz="1600" dirty="0" err="1"/>
              <a:t>node</a:t>
            </a:r>
            <a:r>
              <a:rPr lang="es-ES" sz="1600" dirty="0"/>
              <a:t>).</a:t>
            </a:r>
          </a:p>
          <a:p>
            <a:pPr algn="just"/>
            <a:r>
              <a:rPr lang="es-ES" sz="1600" dirty="0"/>
              <a:t>Los nodos que no se dividen se denominan nodo terminal (terminal </a:t>
            </a:r>
            <a:r>
              <a:rPr lang="es-ES" sz="1600" dirty="0" err="1"/>
              <a:t>node</a:t>
            </a:r>
            <a:r>
              <a:rPr lang="es-ES" sz="1600" dirty="0"/>
              <a:t>) o hoja (</a:t>
            </a:r>
            <a:r>
              <a:rPr lang="es-ES" sz="1600" dirty="0" err="1"/>
              <a:t>leaf</a:t>
            </a:r>
            <a:r>
              <a:rPr lang="es-ES" sz="1600" dirty="0"/>
              <a:t>).</a:t>
            </a:r>
          </a:p>
          <a:p>
            <a:pPr algn="just"/>
            <a:r>
              <a:rPr lang="es-ES" sz="1600" dirty="0"/>
              <a:t>Cuando elimina </a:t>
            </a:r>
            <a:r>
              <a:rPr lang="es-ES" sz="1600" dirty="0" err="1"/>
              <a:t>subnodos</a:t>
            </a:r>
            <a:r>
              <a:rPr lang="es-ES" sz="1600" dirty="0"/>
              <a:t> de un nodo de decisión, este proceso se denomina Poda (</a:t>
            </a:r>
            <a:r>
              <a:rPr lang="es-ES" sz="1600" dirty="0" err="1"/>
              <a:t>Pruning</a:t>
            </a:r>
            <a:r>
              <a:rPr lang="es-ES" sz="1600" dirty="0"/>
              <a:t>). Lo opuesto a la poda es la </a:t>
            </a:r>
            <a:r>
              <a:rPr lang="es-ES" sz="1600" dirty="0" err="1"/>
              <a:t>splitting</a:t>
            </a:r>
            <a:r>
              <a:rPr lang="es-ES" sz="1600" dirty="0"/>
              <a:t>.</a:t>
            </a:r>
          </a:p>
          <a:p>
            <a:pPr algn="just"/>
            <a:r>
              <a:rPr lang="es-ES" sz="1600" dirty="0"/>
              <a:t>Una subsección de un árbol entero se llama Rama (Branch).</a:t>
            </a:r>
          </a:p>
          <a:p>
            <a:pPr algn="just"/>
            <a:r>
              <a:rPr lang="es-ES" sz="1600" dirty="0"/>
              <a:t>Un nodo, que se divide en </a:t>
            </a:r>
            <a:r>
              <a:rPr lang="es-ES" sz="1600" dirty="0" err="1"/>
              <a:t>subnodos</a:t>
            </a:r>
            <a:r>
              <a:rPr lang="es-ES" sz="1600" dirty="0"/>
              <a:t>, se denomina nodo padre (</a:t>
            </a:r>
            <a:r>
              <a:rPr lang="es-ES" sz="1600" dirty="0" err="1"/>
              <a:t>parent</a:t>
            </a:r>
            <a:r>
              <a:rPr lang="es-ES" sz="1600" dirty="0"/>
              <a:t> </a:t>
            </a:r>
            <a:r>
              <a:rPr lang="es-ES" sz="1600" dirty="0" err="1"/>
              <a:t>node</a:t>
            </a:r>
            <a:r>
              <a:rPr lang="es-ES" sz="1600" dirty="0"/>
              <a:t>) de los </a:t>
            </a:r>
            <a:r>
              <a:rPr lang="es-ES" sz="1600" dirty="0" err="1"/>
              <a:t>subnodos</a:t>
            </a:r>
            <a:r>
              <a:rPr lang="es-ES" sz="1600" dirty="0"/>
              <a:t>; mientras que los </a:t>
            </a:r>
            <a:r>
              <a:rPr lang="es-ES" sz="1600" dirty="0" err="1"/>
              <a:t>subnodos</a:t>
            </a:r>
            <a:r>
              <a:rPr lang="es-ES" sz="1600" dirty="0"/>
              <a:t> se denominan hijos (</a:t>
            </a:r>
            <a:r>
              <a:rPr lang="es-ES" sz="1600" dirty="0" err="1"/>
              <a:t>child</a:t>
            </a:r>
            <a:r>
              <a:rPr lang="es-ES" sz="1600" dirty="0"/>
              <a:t>) del nodo padre.</a:t>
            </a:r>
          </a:p>
        </p:txBody>
      </p:sp>
    </p:spTree>
    <p:extLst>
      <p:ext uri="{BB962C8B-B14F-4D97-AF65-F5344CB8AC3E}">
        <p14:creationId xmlns:p14="http://schemas.microsoft.com/office/powerpoint/2010/main" val="7496891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74530" y="1280909"/>
            <a:ext cx="6994940" cy="733422"/>
          </a:xfrm>
        </p:spPr>
        <p:txBody>
          <a:bodyPr/>
          <a:lstStyle/>
          <a:p>
            <a:r>
              <a:rPr lang="es-ES" dirty="0"/>
              <a:t>Tipos de </a:t>
            </a:r>
            <a:r>
              <a:rPr lang="es-ES" dirty="0" err="1"/>
              <a:t>Decision</a:t>
            </a:r>
            <a:r>
              <a:rPr lang="es-ES" dirty="0"/>
              <a:t> </a:t>
            </a:r>
            <a:r>
              <a:rPr lang="es-ES" dirty="0" err="1"/>
              <a:t>Trees</a:t>
            </a:r>
            <a:endParaRPr lang="es-ES" dirty="0"/>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3556" name="Picture 4" descr="Classification vs. Regression&#10;1 Mar 2015 8Decision Trees and Random Forests / Debdoot Sheet / MLCN2015&#10; ">
            <a:extLst>
              <a:ext uri="{FF2B5EF4-FFF2-40B4-BE49-F238E27FC236}">
                <a16:creationId xmlns:a16="http://schemas.microsoft.com/office/drawing/2014/main" id="{7663A1BC-C326-4E84-B68D-1207C82BE67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125" t="16866" r="4452" b="11292"/>
          <a:stretch/>
        </p:blipFill>
        <p:spPr bwMode="auto">
          <a:xfrm>
            <a:off x="907774" y="2110409"/>
            <a:ext cx="7328452" cy="4276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0332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Regression</a:t>
            </a:r>
            <a:r>
              <a:rPr lang="es-ES" dirty="0"/>
              <a:t> </a:t>
            </a:r>
            <a:r>
              <a:rPr lang="es-ES" dirty="0" err="1"/>
              <a:t>Decision</a:t>
            </a:r>
            <a:r>
              <a:rPr lang="es-ES" dirty="0"/>
              <a:t> </a:t>
            </a:r>
            <a:r>
              <a:rPr lang="es-ES" dirty="0" err="1"/>
              <a:t>Trees</a:t>
            </a:r>
            <a:endParaRPr lang="es-ES" dirty="0"/>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2111144D-CF20-4CBF-B37D-912BB186748A}"/>
              </a:ext>
            </a:extLst>
          </p:cNvPr>
          <p:cNvSpPr>
            <a:spLocks noGrp="1"/>
          </p:cNvSpPr>
          <p:nvPr>
            <p:ph idx="1"/>
          </p:nvPr>
        </p:nvSpPr>
        <p:spPr>
          <a:xfrm>
            <a:off x="437322" y="1858901"/>
            <a:ext cx="8375374" cy="4581656"/>
          </a:xfrm>
        </p:spPr>
        <p:txBody>
          <a:bodyPr/>
          <a:lstStyle/>
          <a:p>
            <a:pPr algn="just"/>
            <a:r>
              <a:rPr lang="es-ES" sz="1600" dirty="0"/>
              <a:t>Echemos un vistazo a la imagen de la siguiente diapositiva, que ayuda a visualizar la naturaleza de la partición realizada por un árbol de regresión.</a:t>
            </a:r>
          </a:p>
          <a:p>
            <a:pPr algn="just"/>
            <a:r>
              <a:rPr lang="es-ES" sz="1600" dirty="0"/>
              <a:t>Se observa un árbol de regresión que se ajusta a un conjunto de datos aleatorio.</a:t>
            </a:r>
          </a:p>
          <a:p>
            <a:pPr algn="just"/>
            <a:r>
              <a:rPr lang="es-ES" sz="1600" dirty="0"/>
              <a:t>Ambas visualizaciones muestran una serie de reglas de división (</a:t>
            </a:r>
            <a:r>
              <a:rPr lang="es-ES" sz="1600" dirty="0" err="1"/>
              <a:t>splitting</a:t>
            </a:r>
            <a:r>
              <a:rPr lang="es-ES" sz="1600" dirty="0"/>
              <a:t> rules), que comienzan en la parte superior del árbol.</a:t>
            </a:r>
          </a:p>
          <a:p>
            <a:pPr algn="just"/>
            <a:r>
              <a:rPr lang="es-ES" sz="1600" dirty="0"/>
              <a:t>Observe que cada división del dominio está alineada con uno de los ejes de las variables.</a:t>
            </a:r>
          </a:p>
          <a:p>
            <a:pPr algn="just"/>
            <a:r>
              <a:rPr lang="es-ES" sz="1600" dirty="0"/>
              <a:t>El concepto de división paralela de ejes se generaliza directamente a dimensiones superiores a dos. Esto es, para un conjunto de características de tamaño p, un subconjunto de Rp, el espacio se divide en M regiones , </a:t>
            </a:r>
            <a:r>
              <a:rPr lang="es-ES" sz="1600" dirty="0" err="1"/>
              <a:t>Rm</a:t>
            </a:r>
            <a:r>
              <a:rPr lang="es-ES" sz="1600" dirty="0"/>
              <a:t>, cada una de las cuales es un "</a:t>
            </a:r>
            <a:r>
              <a:rPr lang="es-ES" sz="1600" dirty="0" err="1"/>
              <a:t>hiperbloque</a:t>
            </a:r>
            <a:r>
              <a:rPr lang="es-ES" sz="1600" dirty="0"/>
              <a:t>" p-dimensional.</a:t>
            </a:r>
          </a:p>
        </p:txBody>
      </p:sp>
    </p:spTree>
    <p:extLst>
      <p:ext uri="{BB962C8B-B14F-4D97-AF65-F5344CB8AC3E}">
        <p14:creationId xmlns:p14="http://schemas.microsoft.com/office/powerpoint/2010/main" val="6884001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Regression</a:t>
            </a:r>
            <a:r>
              <a:rPr lang="es-ES" dirty="0"/>
              <a:t> </a:t>
            </a:r>
            <a:r>
              <a:rPr lang="es-ES" dirty="0" err="1"/>
              <a:t>Decision</a:t>
            </a:r>
            <a:r>
              <a:rPr lang="es-ES" dirty="0"/>
              <a:t> </a:t>
            </a:r>
            <a:r>
              <a:rPr lang="es-ES" dirty="0" err="1"/>
              <a:t>Trees</a:t>
            </a:r>
            <a:endParaRPr lang="es-ES" dirty="0"/>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2530" name="Picture 2" descr="http://res.cloudinary.com/dyd911kmh/image/upload/f_auto,q_auto:best/v1528907338/regression-tree_g8zxq5.png">
            <a:extLst>
              <a:ext uri="{FF2B5EF4-FFF2-40B4-BE49-F238E27FC236}">
                <a16:creationId xmlns:a16="http://schemas.microsoft.com/office/drawing/2014/main" id="{549C2575-7C4C-4AFC-9512-523F1B216B8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76250" y="1873250"/>
            <a:ext cx="8296275" cy="4552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7006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Regression</a:t>
            </a:r>
            <a:r>
              <a:rPr lang="es-ES" dirty="0"/>
              <a:t> </a:t>
            </a:r>
            <a:r>
              <a:rPr lang="es-ES" dirty="0" err="1"/>
              <a:t>Decision</a:t>
            </a:r>
            <a:r>
              <a:rPr lang="es-ES" dirty="0"/>
              <a:t> </a:t>
            </a:r>
            <a:r>
              <a:rPr lang="es-ES" dirty="0" err="1"/>
              <a:t>Trees</a:t>
            </a:r>
            <a:endParaRPr lang="es-ES" dirty="0"/>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mc:AlternateContent xmlns:mc="http://schemas.openxmlformats.org/markup-compatibility/2006" xmlns:a14="http://schemas.microsoft.com/office/drawing/2010/main">
        <mc:Choice Requires="a14">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4"/>
                <a:ext cx="8428383" cy="4589279"/>
              </a:xfrm>
            </p:spPr>
            <p:txBody>
              <a:bodyPr/>
              <a:lstStyle/>
              <a:p>
                <a:pPr algn="just"/>
                <a:r>
                  <a:rPr lang="es-ES" sz="1800" dirty="0"/>
                  <a:t>Para construir un árbol de regresión, primero se utiliza la división binaria recursiva para hacer crecer un árbol grande en los datos de entrenamiento, deteniéndose solo cuando cada nodo terminal tenga menos de un número mínimo de observaciones.</a:t>
                </a:r>
              </a:p>
              <a:p>
                <a:pPr algn="just"/>
                <a:r>
                  <a:rPr lang="es-ES" sz="1800" dirty="0"/>
                  <a:t>Se utiliza el algoritmo de </a:t>
                </a:r>
                <a:r>
                  <a:rPr lang="es-ES" sz="1800" dirty="0" err="1"/>
                  <a:t>recursive</a:t>
                </a:r>
                <a:r>
                  <a:rPr lang="es-ES" sz="1800" dirty="0"/>
                  <a:t> </a:t>
                </a:r>
                <a:r>
                  <a:rPr lang="es-ES" sz="1800" dirty="0" err="1"/>
                  <a:t>binary</a:t>
                </a:r>
                <a:r>
                  <a:rPr lang="es-ES" sz="1800" dirty="0"/>
                  <a:t> </a:t>
                </a:r>
                <a:r>
                  <a:rPr lang="es-ES" sz="1800" dirty="0" err="1"/>
                  <a:t>splitting</a:t>
                </a:r>
                <a:r>
                  <a:rPr lang="es-ES" sz="1800" dirty="0"/>
                  <a:t> (división binaria recursiva) para minimizar la suma de cuadrados residual (RSS), una medida de error que también se usa en la para un modelo de regresión lineal. El RSS, en el caso de un espacio de características particionado con M particiones está dado por:</a:t>
                </a:r>
              </a:p>
              <a:p>
                <a:pPr marL="0" indent="0" algn="just">
                  <a:buNone/>
                </a:pPr>
                <a14:m>
                  <m:oMathPara xmlns:m="http://schemas.openxmlformats.org/officeDocument/2006/math">
                    <m:oMathParaPr>
                      <m:jc m:val="centerGroup"/>
                    </m:oMathParaPr>
                    <m:oMath xmlns:m="http://schemas.openxmlformats.org/officeDocument/2006/math">
                      <m:r>
                        <a:rPr lang="es-ES" sz="1800" b="0" i="1" smtClean="0">
                          <a:latin typeface="Cambria Math" panose="02040503050406030204" pitchFamily="18" charset="0"/>
                        </a:rPr>
                        <m:t>𝑅𝑆𝑆</m:t>
                      </m:r>
                      <m:r>
                        <a:rPr lang="es-ES" sz="1800" b="0" i="1" smtClean="0">
                          <a:latin typeface="Cambria Math" panose="02040503050406030204" pitchFamily="18" charset="0"/>
                        </a:rPr>
                        <m:t>=</m:t>
                      </m:r>
                      <m:nary>
                        <m:naryPr>
                          <m:chr m:val="∑"/>
                          <m:ctrlPr>
                            <a:rPr lang="es-ES" sz="1800" b="0" i="1" smtClean="0">
                              <a:latin typeface="Cambria Math" panose="02040503050406030204" pitchFamily="18" charset="0"/>
                            </a:rPr>
                          </m:ctrlPr>
                        </m:naryPr>
                        <m:sub>
                          <m:r>
                            <m:rPr>
                              <m:brk m:alnAt="23"/>
                            </m:rPr>
                            <a:rPr lang="es-ES" sz="1800" b="0" i="1" smtClean="0">
                              <a:latin typeface="Cambria Math" panose="02040503050406030204" pitchFamily="18" charset="0"/>
                            </a:rPr>
                            <m:t>𝑚</m:t>
                          </m:r>
                          <m:r>
                            <a:rPr lang="es-ES" sz="1800" b="0" i="1" smtClean="0">
                              <a:latin typeface="Cambria Math" panose="02040503050406030204" pitchFamily="18" charset="0"/>
                            </a:rPr>
                            <m:t>=1</m:t>
                          </m:r>
                        </m:sub>
                        <m:sup>
                          <m:r>
                            <a:rPr lang="es-ES" sz="1800" b="0" i="1" smtClean="0">
                              <a:latin typeface="Cambria Math" panose="02040503050406030204" pitchFamily="18" charset="0"/>
                            </a:rPr>
                            <m:t>𝑀</m:t>
                          </m:r>
                        </m:sup>
                        <m:e>
                          <m:nary>
                            <m:naryPr>
                              <m:chr m:val="∑"/>
                              <m:ctrlPr>
                                <a:rPr lang="es-ES" sz="1800" b="0" i="1" smtClean="0">
                                  <a:latin typeface="Cambria Math" panose="02040503050406030204" pitchFamily="18" charset="0"/>
                                </a:rPr>
                              </m:ctrlPr>
                            </m:naryPr>
                            <m:sub>
                              <m:r>
                                <m:rPr>
                                  <m:brk m:alnAt="23"/>
                                </m:rPr>
                                <a:rPr lang="es-ES" sz="1800" b="0" i="1" smtClean="0">
                                  <a:latin typeface="Cambria Math" panose="02040503050406030204" pitchFamily="18" charset="0"/>
                                </a:rPr>
                                <m:t>𝑖</m:t>
                              </m:r>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𝑅</m:t>
                                  </m:r>
                                </m:e>
                                <m:sub>
                                  <m:r>
                                    <a:rPr lang="es-ES" sz="1800" b="0" i="1" smtClean="0">
                                      <a:latin typeface="Cambria Math" panose="02040503050406030204" pitchFamily="18" charset="0"/>
                                    </a:rPr>
                                    <m:t>𝑚</m:t>
                                  </m:r>
                                </m:sub>
                              </m:sSub>
                            </m:sub>
                            <m:sup>
                              <m:r>
                                <a:rPr lang="es-ES" sz="1800" b="0" i="1" smtClean="0">
                                  <a:latin typeface="Cambria Math" panose="02040503050406030204" pitchFamily="18" charset="0"/>
                                </a:rPr>
                                <m:t>𝑚</m:t>
                              </m:r>
                            </m:sup>
                            <m:e>
                              <m:sSup>
                                <m:sSupPr>
                                  <m:ctrlPr>
                                    <a:rPr lang="es-ES" sz="1800" b="0" i="1" smtClean="0">
                                      <a:latin typeface="Cambria Math" panose="02040503050406030204" pitchFamily="18" charset="0"/>
                                    </a:rPr>
                                  </m:ctrlPr>
                                </m:sSupPr>
                                <m:e>
                                  <m:d>
                                    <m:dPr>
                                      <m:ctrlPr>
                                        <a:rPr lang="es-ES" sz="1800" b="0" i="1" smtClean="0">
                                          <a:latin typeface="Cambria Math" panose="02040503050406030204" pitchFamily="18" charset="0"/>
                                        </a:rPr>
                                      </m:ctrlPr>
                                    </m:dPr>
                                    <m:e>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𝑦</m:t>
                                          </m:r>
                                        </m:e>
                                        <m:sub>
                                          <m:r>
                                            <a:rPr lang="es-ES" sz="1800" b="0" i="1" smtClean="0">
                                              <a:latin typeface="Cambria Math" panose="02040503050406030204" pitchFamily="18" charset="0"/>
                                            </a:rPr>
                                            <m:t>𝑖</m:t>
                                          </m:r>
                                        </m:sub>
                                      </m:sSub>
                                      <m:r>
                                        <a:rPr lang="es-ES" sz="1800" b="0" i="1" smtClean="0">
                                          <a:latin typeface="Cambria Math" panose="02040503050406030204" pitchFamily="18" charset="0"/>
                                        </a:rPr>
                                        <m:t>− </m:t>
                                      </m:r>
                                      <m:sSub>
                                        <m:sSubPr>
                                          <m:ctrlPr>
                                            <a:rPr lang="es-ES" sz="1800" b="0" i="1" smtClean="0">
                                              <a:latin typeface="Cambria Math" panose="02040503050406030204" pitchFamily="18" charset="0"/>
                                            </a:rPr>
                                          </m:ctrlPr>
                                        </m:sSubPr>
                                        <m:e>
                                          <m:acc>
                                            <m:accPr>
                                              <m:chr m:val="̂"/>
                                              <m:ctrlPr>
                                                <a:rPr lang="es-ES" sz="1800" b="0" i="1" smtClean="0">
                                                  <a:latin typeface="Cambria Math" panose="02040503050406030204" pitchFamily="18" charset="0"/>
                                                </a:rPr>
                                              </m:ctrlPr>
                                            </m:accPr>
                                            <m:e>
                                              <m:r>
                                                <a:rPr lang="es-ES" sz="1800" b="0" i="1" smtClean="0">
                                                  <a:latin typeface="Cambria Math" panose="02040503050406030204" pitchFamily="18" charset="0"/>
                                                </a:rPr>
                                                <m:t>𝑦</m:t>
                                              </m:r>
                                            </m:e>
                                          </m:acc>
                                        </m:e>
                                        <m:sub>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𝑅</m:t>
                                              </m:r>
                                            </m:e>
                                            <m:sub>
                                              <m:r>
                                                <a:rPr lang="es-ES" sz="1800" b="0" i="1" smtClean="0">
                                                  <a:latin typeface="Cambria Math" panose="02040503050406030204" pitchFamily="18" charset="0"/>
                                                </a:rPr>
                                                <m:t>𝑚</m:t>
                                              </m:r>
                                            </m:sub>
                                          </m:sSub>
                                        </m:sub>
                                      </m:sSub>
                                    </m:e>
                                  </m:d>
                                </m:e>
                                <m:sup>
                                  <m:r>
                                    <a:rPr lang="es-ES" sz="1800" b="0" i="1" smtClean="0">
                                      <a:latin typeface="Cambria Math" panose="02040503050406030204" pitchFamily="18" charset="0"/>
                                    </a:rPr>
                                    <m:t>2</m:t>
                                  </m:r>
                                </m:sup>
                              </m:sSup>
                            </m:e>
                          </m:nary>
                        </m:e>
                      </m:nary>
                    </m:oMath>
                  </m:oMathPara>
                </a14:m>
                <a:endParaRPr lang="es-ES" sz="1800" b="0" dirty="0"/>
              </a:p>
              <a:p>
                <a:pPr marL="0" indent="0" algn="just">
                  <a:buNone/>
                </a:pPr>
                <a:endParaRPr lang="es-ES" sz="1800" dirty="0"/>
              </a:p>
            </p:txBody>
          </p:sp>
        </mc:Choice>
        <mc:Fallback xmlns="">
          <p:sp>
            <p:nvSpPr>
              <p:cNvPr id="5" name="Marcador de contenido 4">
                <a:extLst>
                  <a:ext uri="{FF2B5EF4-FFF2-40B4-BE49-F238E27FC236}">
                    <a16:creationId xmlns:a16="http://schemas.microsoft.com/office/drawing/2014/main" id="{FD23BC54-5265-4D25-9233-642BD6AFA72F}"/>
                  </a:ext>
                </a:extLst>
              </p:cNvPr>
              <p:cNvSpPr>
                <a:spLocks noGrp="1" noRot="1" noChangeAspect="1" noMove="1" noResize="1" noEditPoints="1" noAdjustHandles="1" noChangeArrowheads="1" noChangeShapeType="1" noTextEdit="1"/>
              </p:cNvSpPr>
              <p:nvPr>
                <p:ph idx="1"/>
              </p:nvPr>
            </p:nvSpPr>
            <p:spPr>
              <a:xfrm>
                <a:off x="318051" y="1855304"/>
                <a:ext cx="8428383" cy="4589279"/>
              </a:xfrm>
              <a:blipFill>
                <a:blip r:embed="rId2"/>
                <a:stretch>
                  <a:fillRect l="-651" t="-930" r="-651"/>
                </a:stretch>
              </a:blipFill>
            </p:spPr>
            <p:txBody>
              <a:bodyPr/>
              <a:lstStyle/>
              <a:p>
                <a:r>
                  <a:rPr lang="es-ES">
                    <a:noFill/>
                  </a:rPr>
                  <a:t> </a:t>
                </a:r>
              </a:p>
            </p:txBody>
          </p:sp>
        </mc:Fallback>
      </mc:AlternateContent>
    </p:spTree>
    <p:extLst>
      <p:ext uri="{BB962C8B-B14F-4D97-AF65-F5344CB8AC3E}">
        <p14:creationId xmlns:p14="http://schemas.microsoft.com/office/powerpoint/2010/main" val="9820512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Classification</a:t>
            </a:r>
            <a:r>
              <a:rPr lang="es-ES" dirty="0"/>
              <a:t> </a:t>
            </a:r>
            <a:r>
              <a:rPr lang="es-ES" dirty="0" err="1"/>
              <a:t>Decision</a:t>
            </a:r>
            <a:r>
              <a:rPr lang="es-ES" dirty="0"/>
              <a:t> </a:t>
            </a:r>
            <a:r>
              <a:rPr lang="es-ES" dirty="0" err="1"/>
              <a:t>Trees</a:t>
            </a:r>
            <a:endParaRPr lang="es-ES" dirty="0"/>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6" name="Marcador de contenido 5">
            <a:extLst>
              <a:ext uri="{FF2B5EF4-FFF2-40B4-BE49-F238E27FC236}">
                <a16:creationId xmlns:a16="http://schemas.microsoft.com/office/drawing/2014/main" id="{84141420-AFD0-454E-9088-124E7B892E45}"/>
              </a:ext>
            </a:extLst>
          </p:cNvPr>
          <p:cNvPicPr>
            <a:picLocks noGrp="1" noChangeAspect="1"/>
          </p:cNvPicPr>
          <p:nvPr>
            <p:ph idx="1"/>
          </p:nvPr>
        </p:nvPicPr>
        <p:blipFill>
          <a:blip r:embed="rId2"/>
          <a:stretch>
            <a:fillRect/>
          </a:stretch>
        </p:blipFill>
        <p:spPr>
          <a:xfrm>
            <a:off x="1111072" y="2014330"/>
            <a:ext cx="6389658" cy="3989640"/>
          </a:xfrm>
          <a:prstGeom prst="rect">
            <a:avLst/>
          </a:prstGeom>
        </p:spPr>
      </p:pic>
    </p:spTree>
    <p:extLst>
      <p:ext uri="{BB962C8B-B14F-4D97-AF65-F5344CB8AC3E}">
        <p14:creationId xmlns:p14="http://schemas.microsoft.com/office/powerpoint/2010/main" val="18503289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Classification</a:t>
            </a:r>
            <a:r>
              <a:rPr lang="es-ES" dirty="0"/>
              <a:t> </a:t>
            </a:r>
            <a:r>
              <a:rPr lang="es-ES" dirty="0" err="1"/>
              <a:t>Decision</a:t>
            </a:r>
            <a:r>
              <a:rPr lang="es-ES" dirty="0"/>
              <a:t> </a:t>
            </a:r>
            <a:r>
              <a:rPr lang="es-ES" dirty="0" err="1"/>
              <a:t>Trees</a:t>
            </a:r>
            <a:endParaRPr lang="es-ES" dirty="0"/>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mc:AlternateContent xmlns:mc="http://schemas.openxmlformats.org/markup-compatibility/2006" xmlns:a14="http://schemas.microsoft.com/office/drawing/2010/main">
        <mc:Choice Requires="a14">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4"/>
                <a:ext cx="8428383" cy="4589279"/>
              </a:xfrm>
            </p:spPr>
            <p:txBody>
              <a:bodyPr/>
              <a:lstStyle/>
              <a:p>
                <a:pPr algn="just"/>
                <a:r>
                  <a:rPr lang="es-ES" sz="1800" dirty="0"/>
                  <a:t>Un árbol de clasificación es muy similar a un árbol de regresión, excepto que se usa para predecir una respuesta cualitativa en lugar de cuantitativa.</a:t>
                </a:r>
              </a:p>
              <a:p>
                <a:pPr algn="just"/>
                <a:r>
                  <a:rPr lang="es-ES" sz="1800" dirty="0"/>
                  <a:t>Recuerde que para un árbol de regresión, la respuesta predicha para una observación viene dada por la respuesta media de las observaciones de entrenamiento que pertenecen al mismo nodo terminal. En contraste, un árbol de clasificación predice que cada observación pertenece a la clase de observaciones de entrenamiento más comunes en la región a la que pertenece.</a:t>
                </a:r>
              </a:p>
              <a:p>
                <a:pPr algn="just"/>
                <a:r>
                  <a:rPr lang="es-ES" sz="1800" dirty="0"/>
                  <a:t>En la interpretación de los resultados de un árbol de clasificación, nos interesa saber no solo la predicción de clase correspondiente a una región de nodo terminal particular, sino también las proporciones de clase entre las observaciones de entrenamiento que caen dentro de esa región. Esto es porque en lugar de minimizar el RSS, el algoritmo busca minimizar</a:t>
                </a:r>
              </a:p>
              <a:p>
                <a:pPr marL="0" indent="0" algn="ctr">
                  <a:buNone/>
                </a:pPr>
                <a14:m>
                  <m:oMath xmlns:m="http://schemas.openxmlformats.org/officeDocument/2006/math">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𝐸</m:t>
                        </m:r>
                      </m:e>
                      <m:sub>
                        <m:r>
                          <a:rPr lang="es-ES" sz="1800" b="0" i="1" smtClean="0">
                            <a:latin typeface="Cambria Math" panose="02040503050406030204" pitchFamily="18" charset="0"/>
                          </a:rPr>
                          <m:t>𝑚</m:t>
                        </m:r>
                      </m:sub>
                    </m:sSub>
                    <m:r>
                      <a:rPr lang="es-ES" sz="1800" b="0" i="1" smtClean="0">
                        <a:latin typeface="Cambria Math" panose="02040503050406030204" pitchFamily="18" charset="0"/>
                      </a:rPr>
                      <m:t>=1−</m:t>
                    </m:r>
                    <m:r>
                      <a:rPr lang="es-ES" sz="1800" b="0" i="1" smtClean="0">
                        <a:latin typeface="Cambria Math" panose="02040503050406030204" pitchFamily="18" charset="0"/>
                      </a:rPr>
                      <m:t>𝑎𝑟𝑔𝑚𝑎𝑥</m:t>
                    </m:r>
                    <m:r>
                      <a:rPr lang="es-ES" sz="1800" b="0" i="1" smtClean="0">
                        <a:latin typeface="Cambria Math" panose="02040503050406030204" pitchFamily="18" charset="0"/>
                      </a:rPr>
                      <m:t>(</m:t>
                    </m:r>
                    <m:sSub>
                      <m:sSubPr>
                        <m:ctrlPr>
                          <a:rPr lang="es-ES" sz="1800" i="1">
                            <a:latin typeface="Cambria Math" panose="02040503050406030204" pitchFamily="18" charset="0"/>
                          </a:rPr>
                        </m:ctrlPr>
                      </m:sSubPr>
                      <m:e>
                        <m:acc>
                          <m:accPr>
                            <m:chr m:val="̂"/>
                            <m:ctrlPr>
                              <a:rPr lang="es-ES" sz="1800" i="1">
                                <a:latin typeface="Cambria Math" panose="02040503050406030204" pitchFamily="18" charset="0"/>
                              </a:rPr>
                            </m:ctrlPr>
                          </m:accPr>
                          <m:e>
                            <m:r>
                              <a:rPr lang="es-ES" sz="1800" i="1">
                                <a:latin typeface="Cambria Math" panose="02040503050406030204" pitchFamily="18" charset="0"/>
                              </a:rPr>
                              <m:t>𝑝</m:t>
                            </m:r>
                          </m:e>
                        </m:acc>
                      </m:e>
                      <m:sub>
                        <m:r>
                          <a:rPr lang="es-ES" sz="1800" i="1">
                            <a:latin typeface="Cambria Math" panose="02040503050406030204" pitchFamily="18" charset="0"/>
                          </a:rPr>
                          <m:t>𝑚𝑘</m:t>
                        </m:r>
                      </m:sub>
                    </m:sSub>
                    <m:r>
                      <a:rPr lang="es-ES" sz="1800" b="0" i="1" smtClean="0">
                        <a:latin typeface="Cambria Math" panose="02040503050406030204" pitchFamily="18" charset="0"/>
                      </a:rPr>
                      <m:t>)</m:t>
                    </m:r>
                  </m:oMath>
                </a14:m>
                <a:r>
                  <a:rPr lang="es-ES" sz="1800" b="0" dirty="0"/>
                  <a:t> o </a:t>
                </a:r>
                <a14:m>
                  <m:oMath xmlns:m="http://schemas.openxmlformats.org/officeDocument/2006/math">
                    <m:sSub>
                      <m:sSubPr>
                        <m:ctrlPr>
                          <a:rPr lang="es-ES" sz="1800" b="0" i="1" smtClean="0">
                            <a:latin typeface="Cambria Math" panose="02040503050406030204" pitchFamily="18" charset="0"/>
                          </a:rPr>
                        </m:ctrlPr>
                      </m:sSubPr>
                      <m:e>
                        <m:r>
                          <m:rPr>
                            <m:sty m:val="p"/>
                          </m:rPr>
                          <a:rPr lang="es-ES" sz="1800" b="0" i="0" smtClean="0">
                            <a:latin typeface="Cambria Math" panose="02040503050406030204" pitchFamily="18" charset="0"/>
                          </a:rPr>
                          <m:t>G</m:t>
                        </m:r>
                      </m:e>
                      <m:sub>
                        <m:r>
                          <m:rPr>
                            <m:sty m:val="p"/>
                          </m:rPr>
                          <a:rPr lang="es-ES" sz="1800" b="0" i="0" smtClean="0">
                            <a:latin typeface="Cambria Math" panose="02040503050406030204" pitchFamily="18" charset="0"/>
                          </a:rPr>
                          <m:t>m</m:t>
                        </m:r>
                      </m:sub>
                    </m:sSub>
                    <m:r>
                      <a:rPr lang="es-ES" sz="1800" b="0" i="0" smtClean="0">
                        <a:latin typeface="Cambria Math" panose="02040503050406030204" pitchFamily="18" charset="0"/>
                      </a:rPr>
                      <m:t>=</m:t>
                    </m:r>
                    <m:nary>
                      <m:naryPr>
                        <m:chr m:val="∑"/>
                        <m:ctrlPr>
                          <a:rPr lang="es-ES" sz="1800" b="0" i="1" smtClean="0">
                            <a:latin typeface="Cambria Math" panose="02040503050406030204" pitchFamily="18" charset="0"/>
                          </a:rPr>
                        </m:ctrlPr>
                      </m:naryPr>
                      <m:sub>
                        <m:r>
                          <m:rPr>
                            <m:brk m:alnAt="23"/>
                          </m:rPr>
                          <a:rPr lang="es-ES" sz="1800" b="0" i="1" smtClean="0">
                            <a:latin typeface="Cambria Math" panose="02040503050406030204" pitchFamily="18" charset="0"/>
                          </a:rPr>
                          <m:t>𝑘</m:t>
                        </m:r>
                        <m:r>
                          <a:rPr lang="es-ES" sz="1800" b="0" i="1" smtClean="0">
                            <a:latin typeface="Cambria Math" panose="02040503050406030204" pitchFamily="18" charset="0"/>
                          </a:rPr>
                          <m:t>=1</m:t>
                        </m:r>
                      </m:sub>
                      <m:sup>
                        <m:r>
                          <a:rPr lang="es-ES" sz="1800" b="0" i="1" smtClean="0">
                            <a:latin typeface="Cambria Math" panose="02040503050406030204" pitchFamily="18" charset="0"/>
                          </a:rPr>
                          <m:t>𝑛</m:t>
                        </m:r>
                      </m:sup>
                      <m:e>
                        <m:sSub>
                          <m:sSubPr>
                            <m:ctrlPr>
                              <a:rPr lang="es-ES" sz="1800" b="0" i="1" smtClean="0">
                                <a:latin typeface="Cambria Math" panose="02040503050406030204" pitchFamily="18" charset="0"/>
                              </a:rPr>
                            </m:ctrlPr>
                          </m:sSubPr>
                          <m:e>
                            <m:acc>
                              <m:accPr>
                                <m:chr m:val="̂"/>
                                <m:ctrlPr>
                                  <a:rPr lang="es-ES" sz="1800" b="0" i="1" smtClean="0">
                                    <a:latin typeface="Cambria Math" panose="02040503050406030204" pitchFamily="18" charset="0"/>
                                  </a:rPr>
                                </m:ctrlPr>
                              </m:accPr>
                              <m:e>
                                <m:r>
                                  <a:rPr lang="es-ES" sz="1800" b="0" i="1" smtClean="0">
                                    <a:latin typeface="Cambria Math" panose="02040503050406030204" pitchFamily="18" charset="0"/>
                                  </a:rPr>
                                  <m:t>𝑝</m:t>
                                </m:r>
                              </m:e>
                            </m:acc>
                          </m:e>
                          <m:sub>
                            <m:r>
                              <a:rPr lang="es-ES" sz="1800" b="0" i="1" smtClean="0">
                                <a:latin typeface="Cambria Math" panose="02040503050406030204" pitchFamily="18" charset="0"/>
                              </a:rPr>
                              <m:t>𝑚𝑘</m:t>
                            </m:r>
                          </m:sub>
                        </m:sSub>
                        <m:r>
                          <a:rPr lang="es-ES" sz="1800" b="0" i="1" smtClean="0">
                            <a:latin typeface="Cambria Math" panose="02040503050406030204" pitchFamily="18" charset="0"/>
                          </a:rPr>
                          <m:t>(1−</m:t>
                        </m:r>
                        <m:sSub>
                          <m:sSubPr>
                            <m:ctrlPr>
                              <a:rPr lang="es-ES" sz="1800" i="1">
                                <a:latin typeface="Cambria Math" panose="02040503050406030204" pitchFamily="18" charset="0"/>
                              </a:rPr>
                            </m:ctrlPr>
                          </m:sSubPr>
                          <m:e>
                            <m:acc>
                              <m:accPr>
                                <m:chr m:val="̂"/>
                                <m:ctrlPr>
                                  <a:rPr lang="es-ES" sz="1800" i="1">
                                    <a:latin typeface="Cambria Math" panose="02040503050406030204" pitchFamily="18" charset="0"/>
                                  </a:rPr>
                                </m:ctrlPr>
                              </m:accPr>
                              <m:e>
                                <m:r>
                                  <a:rPr lang="es-ES" sz="1800" i="1">
                                    <a:latin typeface="Cambria Math" panose="02040503050406030204" pitchFamily="18" charset="0"/>
                                  </a:rPr>
                                  <m:t>𝑝</m:t>
                                </m:r>
                              </m:e>
                            </m:acc>
                          </m:e>
                          <m:sub>
                            <m:r>
                              <a:rPr lang="es-ES" sz="1800" i="1">
                                <a:latin typeface="Cambria Math" panose="02040503050406030204" pitchFamily="18" charset="0"/>
                              </a:rPr>
                              <m:t>𝑚𝑘</m:t>
                            </m:r>
                          </m:sub>
                        </m:sSub>
                        <m:r>
                          <a:rPr lang="es-ES" sz="1800" b="0" i="1" smtClean="0">
                            <a:latin typeface="Cambria Math" panose="02040503050406030204" pitchFamily="18" charset="0"/>
                          </a:rPr>
                          <m:t>)</m:t>
                        </m:r>
                      </m:e>
                    </m:nary>
                  </m:oMath>
                </a14:m>
                <a:r>
                  <a:rPr lang="es-ES" sz="1800" dirty="0"/>
                  <a:t> o </a:t>
                </a:r>
                <a14:m>
                  <m:oMath xmlns:m="http://schemas.openxmlformats.org/officeDocument/2006/math">
                    <m:sSub>
                      <m:sSubPr>
                        <m:ctrlPr>
                          <a:rPr lang="es-ES" sz="1800" b="0" i="1" smtClean="0">
                            <a:latin typeface="Cambria Math" panose="02040503050406030204" pitchFamily="18" charset="0"/>
                          </a:rPr>
                        </m:ctrlPr>
                      </m:sSubPr>
                      <m:e>
                        <m:r>
                          <m:rPr>
                            <m:sty m:val="p"/>
                          </m:rPr>
                          <a:rPr lang="es-ES" sz="1800" b="0" i="0" smtClean="0">
                            <a:latin typeface="Cambria Math" panose="02040503050406030204" pitchFamily="18" charset="0"/>
                          </a:rPr>
                          <m:t>D</m:t>
                        </m:r>
                      </m:e>
                      <m:sub>
                        <m:r>
                          <m:rPr>
                            <m:sty m:val="p"/>
                          </m:rPr>
                          <a:rPr lang="es-ES" sz="1800" b="0" i="0" smtClean="0">
                            <a:latin typeface="Cambria Math" panose="02040503050406030204" pitchFamily="18" charset="0"/>
                          </a:rPr>
                          <m:t>m</m:t>
                        </m:r>
                      </m:sub>
                    </m:sSub>
                    <m:r>
                      <a:rPr lang="es-ES" sz="1800" b="0" i="0" smtClean="0">
                        <a:latin typeface="Cambria Math" panose="02040503050406030204" pitchFamily="18" charset="0"/>
                      </a:rPr>
                      <m:t>=−</m:t>
                    </m:r>
                    <m:nary>
                      <m:naryPr>
                        <m:chr m:val="∑"/>
                        <m:ctrlPr>
                          <a:rPr lang="es-ES" sz="1800" i="1">
                            <a:latin typeface="Cambria Math" panose="02040503050406030204" pitchFamily="18" charset="0"/>
                          </a:rPr>
                        </m:ctrlPr>
                      </m:naryPr>
                      <m:sub>
                        <m:r>
                          <m:rPr>
                            <m:brk m:alnAt="23"/>
                          </m:rPr>
                          <a:rPr lang="es-ES" sz="1800" i="1">
                            <a:latin typeface="Cambria Math" panose="02040503050406030204" pitchFamily="18" charset="0"/>
                          </a:rPr>
                          <m:t>𝑘</m:t>
                        </m:r>
                        <m:r>
                          <a:rPr lang="es-ES" sz="1800" i="1">
                            <a:latin typeface="Cambria Math" panose="02040503050406030204" pitchFamily="18" charset="0"/>
                          </a:rPr>
                          <m:t>=1</m:t>
                        </m:r>
                      </m:sub>
                      <m:sup>
                        <m:r>
                          <a:rPr lang="es-ES" sz="1800" i="1">
                            <a:latin typeface="Cambria Math" panose="02040503050406030204" pitchFamily="18" charset="0"/>
                          </a:rPr>
                          <m:t>𝑛</m:t>
                        </m:r>
                      </m:sup>
                      <m:e>
                        <m:sSub>
                          <m:sSubPr>
                            <m:ctrlPr>
                              <a:rPr lang="es-ES" sz="1800" i="1">
                                <a:latin typeface="Cambria Math" panose="02040503050406030204" pitchFamily="18" charset="0"/>
                              </a:rPr>
                            </m:ctrlPr>
                          </m:sSubPr>
                          <m:e>
                            <m:acc>
                              <m:accPr>
                                <m:chr m:val="̂"/>
                                <m:ctrlPr>
                                  <a:rPr lang="es-ES" sz="1800" i="1">
                                    <a:latin typeface="Cambria Math" panose="02040503050406030204" pitchFamily="18" charset="0"/>
                                  </a:rPr>
                                </m:ctrlPr>
                              </m:accPr>
                              <m:e>
                                <m:r>
                                  <a:rPr lang="es-ES" sz="1800" i="1">
                                    <a:latin typeface="Cambria Math" panose="02040503050406030204" pitchFamily="18" charset="0"/>
                                  </a:rPr>
                                  <m:t>𝑝</m:t>
                                </m:r>
                              </m:e>
                            </m:acc>
                          </m:e>
                          <m:sub>
                            <m:r>
                              <a:rPr lang="es-ES" sz="1800" i="1">
                                <a:latin typeface="Cambria Math" panose="02040503050406030204" pitchFamily="18" charset="0"/>
                              </a:rPr>
                              <m:t>𝑚𝑘</m:t>
                            </m:r>
                          </m:sub>
                        </m:sSub>
                        <m:r>
                          <a:rPr lang="es-ES" sz="1800" b="0" i="1" smtClean="0">
                            <a:latin typeface="Cambria Math" panose="02040503050406030204" pitchFamily="18" charset="0"/>
                          </a:rPr>
                          <m:t>𝑙𝑜𝑔</m:t>
                        </m:r>
                        <m:r>
                          <a:rPr lang="es-ES" sz="1800" i="1">
                            <a:latin typeface="Cambria Math" panose="02040503050406030204" pitchFamily="18" charset="0"/>
                          </a:rPr>
                          <m:t>(</m:t>
                        </m:r>
                        <m:sSub>
                          <m:sSubPr>
                            <m:ctrlPr>
                              <a:rPr lang="es-ES" sz="1800" i="1">
                                <a:latin typeface="Cambria Math" panose="02040503050406030204" pitchFamily="18" charset="0"/>
                              </a:rPr>
                            </m:ctrlPr>
                          </m:sSubPr>
                          <m:e>
                            <m:acc>
                              <m:accPr>
                                <m:chr m:val="̂"/>
                                <m:ctrlPr>
                                  <a:rPr lang="es-ES" sz="1800" i="1">
                                    <a:latin typeface="Cambria Math" panose="02040503050406030204" pitchFamily="18" charset="0"/>
                                  </a:rPr>
                                </m:ctrlPr>
                              </m:accPr>
                              <m:e>
                                <m:r>
                                  <a:rPr lang="es-ES" sz="1800" i="1">
                                    <a:latin typeface="Cambria Math" panose="02040503050406030204" pitchFamily="18" charset="0"/>
                                  </a:rPr>
                                  <m:t>𝑝</m:t>
                                </m:r>
                              </m:e>
                            </m:acc>
                          </m:e>
                          <m:sub>
                            <m:r>
                              <a:rPr lang="es-ES" sz="1800" i="1">
                                <a:latin typeface="Cambria Math" panose="02040503050406030204" pitchFamily="18" charset="0"/>
                              </a:rPr>
                              <m:t>𝑚𝑘</m:t>
                            </m:r>
                          </m:sub>
                        </m:sSub>
                        <m:r>
                          <a:rPr lang="es-ES" sz="1800" i="1">
                            <a:latin typeface="Cambria Math" panose="02040503050406030204" pitchFamily="18" charset="0"/>
                          </a:rPr>
                          <m:t>)</m:t>
                        </m:r>
                      </m:e>
                    </m:nary>
                  </m:oMath>
                </a14:m>
                <a:endParaRPr lang="es-ES" sz="1800" dirty="0"/>
              </a:p>
            </p:txBody>
          </p:sp>
        </mc:Choice>
        <mc:Fallback xmlns="">
          <p:sp>
            <p:nvSpPr>
              <p:cNvPr id="5" name="Marcador de contenido 4">
                <a:extLst>
                  <a:ext uri="{FF2B5EF4-FFF2-40B4-BE49-F238E27FC236}">
                    <a16:creationId xmlns:a16="http://schemas.microsoft.com/office/drawing/2014/main" id="{FD23BC54-5265-4D25-9233-642BD6AFA72F}"/>
                  </a:ext>
                </a:extLst>
              </p:cNvPr>
              <p:cNvSpPr>
                <a:spLocks noGrp="1" noRot="1" noChangeAspect="1" noMove="1" noResize="1" noEditPoints="1" noAdjustHandles="1" noChangeArrowheads="1" noChangeShapeType="1" noTextEdit="1"/>
              </p:cNvSpPr>
              <p:nvPr>
                <p:ph idx="1"/>
              </p:nvPr>
            </p:nvSpPr>
            <p:spPr>
              <a:xfrm>
                <a:off x="318051" y="1855304"/>
                <a:ext cx="8428383" cy="4589279"/>
              </a:xfrm>
              <a:blipFill>
                <a:blip r:embed="rId2"/>
                <a:stretch>
                  <a:fillRect l="-651" t="-930" r="-651" b="-3320"/>
                </a:stretch>
              </a:blipFill>
            </p:spPr>
            <p:txBody>
              <a:bodyPr/>
              <a:lstStyle/>
              <a:p>
                <a:r>
                  <a:rPr lang="es-ES">
                    <a:noFill/>
                  </a:rPr>
                  <a:t> </a:t>
                </a:r>
              </a:p>
            </p:txBody>
          </p:sp>
        </mc:Fallback>
      </mc:AlternateContent>
    </p:spTree>
    <p:extLst>
      <p:ext uri="{BB962C8B-B14F-4D97-AF65-F5344CB8AC3E}">
        <p14:creationId xmlns:p14="http://schemas.microsoft.com/office/powerpoint/2010/main" val="4638464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Cost-Complexity</a:t>
            </a:r>
            <a:r>
              <a:rPr lang="es-ES" dirty="0"/>
              <a:t> </a:t>
            </a:r>
            <a:r>
              <a:rPr lang="es-ES" dirty="0" err="1"/>
              <a:t>Pruning</a:t>
            </a:r>
            <a:endParaRPr lang="es-ES" dirty="0"/>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mc:AlternateContent xmlns:mc="http://schemas.openxmlformats.org/markup-compatibility/2006" xmlns:a14="http://schemas.microsoft.com/office/drawing/2010/main">
        <mc:Choice Requires="a14">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4"/>
                <a:ext cx="8428383" cy="4589279"/>
              </a:xfrm>
            </p:spPr>
            <p:txBody>
              <a:bodyPr/>
              <a:lstStyle/>
              <a:p>
                <a:pPr marL="0" indent="0" algn="just">
                  <a:buNone/>
                </a:pPr>
                <a:r>
                  <a:rPr lang="es-ES" sz="1800" dirty="0"/>
                  <a:t>Cost-Complexity </a:t>
                </a:r>
                <a:r>
                  <a:rPr lang="es-ES" sz="1800" dirty="0" err="1"/>
                  <a:t>pruning</a:t>
                </a:r>
                <a:r>
                  <a:rPr lang="es-ES" sz="1800" dirty="0"/>
                  <a:t> utiliza un algoritmo basado en </a:t>
                </a:r>
                <a:r>
                  <a:rPr lang="es-ES" sz="1800" dirty="0" err="1"/>
                  <a:t>cross</a:t>
                </a:r>
                <a:r>
                  <a:rPr lang="es-ES" sz="1800" dirty="0"/>
                  <a:t> </a:t>
                </a:r>
                <a:r>
                  <a:rPr lang="es-ES" sz="1800" dirty="0" err="1"/>
                  <a:t>validation</a:t>
                </a:r>
                <a:r>
                  <a:rPr lang="es-ES" sz="1800" dirty="0"/>
                  <a:t> para elegir un árbol que minimice los valores mal clasificados.</a:t>
                </a:r>
              </a:p>
              <a:p>
                <a:pPr marL="0" indent="0" algn="just">
                  <a:buNone/>
                </a:pPr>
                <a:r>
                  <a:rPr lang="es-ES" sz="1800" dirty="0"/>
                  <a:t>El algoritmo es el siguiente:</a:t>
                </a:r>
              </a:p>
              <a:p>
                <a:pPr algn="just"/>
                <a:r>
                  <a:rPr lang="es-ES" sz="1800" dirty="0"/>
                  <a:t>Para cada nodo terminal, calcula el training error </a:t>
                </a:r>
                <a14:m>
                  <m:oMath xmlns:m="http://schemas.openxmlformats.org/officeDocument/2006/math">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𝑅</m:t>
                        </m:r>
                      </m:e>
                      <m:sub>
                        <m:r>
                          <a:rPr lang="es-ES" sz="1800" b="0" i="1" smtClean="0">
                            <a:latin typeface="Cambria Math" panose="02040503050406030204" pitchFamily="18" charset="0"/>
                          </a:rPr>
                          <m:t>𝑡</m:t>
                        </m:r>
                      </m:sub>
                    </m:sSub>
                  </m:oMath>
                </a14:m>
                <a:r>
                  <a:rPr lang="es-ES" sz="1800" dirty="0"/>
                  <a:t> .</a:t>
                </a:r>
              </a:p>
              <a:p>
                <a:pPr algn="just"/>
                <a:r>
                  <a:rPr lang="es-ES" sz="1800" dirty="0"/>
                  <a:t>Para cada subárbol, calcula el training error </a:t>
                </a:r>
                <a14:m>
                  <m:oMath xmlns:m="http://schemas.openxmlformats.org/officeDocument/2006/math">
                    <m:sSub>
                      <m:sSubPr>
                        <m:ctrlPr>
                          <a:rPr lang="es-ES" sz="1800" i="1">
                            <a:latin typeface="Cambria Math" panose="02040503050406030204" pitchFamily="18" charset="0"/>
                          </a:rPr>
                        </m:ctrlPr>
                      </m:sSubPr>
                      <m:e>
                        <m:r>
                          <a:rPr lang="es-ES" sz="1800" b="0" i="1" smtClean="0">
                            <a:latin typeface="Cambria Math" panose="02040503050406030204" pitchFamily="18" charset="0"/>
                          </a:rPr>
                          <m:t>𝑅</m:t>
                        </m:r>
                      </m:e>
                      <m:sub>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𝑇</m:t>
                            </m:r>
                          </m:e>
                          <m:sub>
                            <m:r>
                              <a:rPr lang="es-ES" sz="1800" b="0" i="1" smtClean="0">
                                <a:latin typeface="Cambria Math" panose="02040503050406030204" pitchFamily="18" charset="0"/>
                              </a:rPr>
                              <m:t>𝑡</m:t>
                            </m:r>
                          </m:sub>
                        </m:sSub>
                      </m:sub>
                    </m:sSub>
                  </m:oMath>
                </a14:m>
                <a:r>
                  <a:rPr lang="es-ES" sz="1800" dirty="0"/>
                  <a:t>.</a:t>
                </a:r>
              </a:p>
              <a:p>
                <a:pPr algn="just"/>
                <a:r>
                  <a:rPr lang="es-ES" sz="1800" dirty="0"/>
                  <a:t>Para cada subárbol </a:t>
                </a:r>
                <a14:m>
                  <m:oMath xmlns:m="http://schemas.openxmlformats.org/officeDocument/2006/math">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𝑇</m:t>
                        </m:r>
                      </m:e>
                      <m:sub>
                        <m:r>
                          <a:rPr lang="es-ES" sz="1800" b="0" i="1" smtClean="0">
                            <a:latin typeface="Cambria Math" panose="02040503050406030204" pitchFamily="18" charset="0"/>
                          </a:rPr>
                          <m:t>𝑡</m:t>
                        </m:r>
                      </m:sub>
                    </m:sSub>
                  </m:oMath>
                </a14:m>
                <a:r>
                  <a:rPr lang="es-ES" sz="1800" dirty="0"/>
                  <a:t>calcula la función </a:t>
                </a:r>
                <a14:m>
                  <m:oMath xmlns:m="http://schemas.openxmlformats.org/officeDocument/2006/math">
                    <m:r>
                      <a:rPr lang="es-ES" sz="1800" b="0" i="1" smtClean="0">
                        <a:latin typeface="Cambria Math" panose="02040503050406030204" pitchFamily="18" charset="0"/>
                      </a:rPr>
                      <m:t>𝑔</m:t>
                    </m:r>
                    <m:d>
                      <m:dPr>
                        <m:ctrlPr>
                          <a:rPr lang="es-ES" sz="1800" b="0" i="1" smtClean="0">
                            <a:latin typeface="Cambria Math" panose="02040503050406030204" pitchFamily="18" charset="0"/>
                          </a:rPr>
                        </m:ctrlPr>
                      </m:dPr>
                      <m:e>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𝑇</m:t>
                            </m:r>
                          </m:e>
                          <m:sub>
                            <m:r>
                              <a:rPr lang="es-ES" sz="1800" b="0" i="1" smtClean="0">
                                <a:latin typeface="Cambria Math" panose="02040503050406030204" pitchFamily="18" charset="0"/>
                              </a:rPr>
                              <m:t>𝑡</m:t>
                            </m:r>
                          </m:sub>
                        </m:sSub>
                      </m:e>
                    </m:d>
                  </m:oMath>
                </a14:m>
                <a:r>
                  <a:rPr lang="es-ES" sz="1800" dirty="0"/>
                  <a:t> definida por:</a:t>
                </a:r>
              </a:p>
              <a:p>
                <a:pPr marL="0" indent="0" algn="just">
                  <a:buNone/>
                </a:pPr>
                <a14:m>
                  <m:oMathPara xmlns:m="http://schemas.openxmlformats.org/officeDocument/2006/math">
                    <m:oMathParaPr>
                      <m:jc m:val="centerGroup"/>
                    </m:oMathParaPr>
                    <m:oMath xmlns:m="http://schemas.openxmlformats.org/officeDocument/2006/math">
                      <m:r>
                        <a:rPr lang="es-ES" sz="1800" b="0" i="1" smtClean="0">
                          <a:latin typeface="Cambria Math" panose="02040503050406030204" pitchFamily="18" charset="0"/>
                        </a:rPr>
                        <m:t>𝑔</m:t>
                      </m:r>
                      <m:d>
                        <m:dPr>
                          <m:ctrlPr>
                            <a:rPr lang="es-ES" sz="1800" b="0" i="1" smtClean="0">
                              <a:latin typeface="Cambria Math" panose="02040503050406030204" pitchFamily="18" charset="0"/>
                            </a:rPr>
                          </m:ctrlPr>
                        </m:dPr>
                        <m:e>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𝑇</m:t>
                              </m:r>
                            </m:e>
                            <m:sub>
                              <m:r>
                                <a:rPr lang="es-ES" sz="1800" b="0" i="1" smtClean="0">
                                  <a:latin typeface="Cambria Math" panose="02040503050406030204" pitchFamily="18" charset="0"/>
                                </a:rPr>
                                <m:t>𝑡</m:t>
                              </m:r>
                            </m:sub>
                          </m:sSub>
                        </m:e>
                      </m:d>
                      <m:r>
                        <a:rPr lang="es-ES" sz="1800" b="0" i="1" smtClean="0">
                          <a:latin typeface="Cambria Math" panose="02040503050406030204" pitchFamily="18" charset="0"/>
                        </a:rPr>
                        <m:t>=</m:t>
                      </m:r>
                      <m:f>
                        <m:fPr>
                          <m:ctrlPr>
                            <a:rPr lang="es-ES" sz="1800" b="0" i="1" smtClean="0">
                              <a:latin typeface="Cambria Math" panose="02040503050406030204" pitchFamily="18" charset="0"/>
                            </a:rPr>
                          </m:ctrlPr>
                        </m:fPr>
                        <m:num>
                          <m:sSub>
                            <m:sSubPr>
                              <m:ctrlPr>
                                <a:rPr lang="es-ES" sz="1800" i="1">
                                  <a:latin typeface="Cambria Math" panose="02040503050406030204" pitchFamily="18" charset="0"/>
                                </a:rPr>
                              </m:ctrlPr>
                            </m:sSubPr>
                            <m:e>
                              <m:sSub>
                                <m:sSubPr>
                                  <m:ctrlPr>
                                    <a:rPr lang="es-ES" sz="1800" i="1">
                                      <a:latin typeface="Cambria Math" panose="02040503050406030204" pitchFamily="18" charset="0"/>
                                    </a:rPr>
                                  </m:ctrlPr>
                                </m:sSubPr>
                                <m:e>
                                  <m:r>
                                    <a:rPr lang="es-ES" sz="1800" i="1">
                                      <a:latin typeface="Cambria Math" panose="02040503050406030204" pitchFamily="18" charset="0"/>
                                    </a:rPr>
                                    <m:t>𝑅</m:t>
                                  </m:r>
                                </m:e>
                                <m:sub>
                                  <m:r>
                                    <a:rPr lang="es-ES" sz="1800" i="1">
                                      <a:latin typeface="Cambria Math" panose="02040503050406030204" pitchFamily="18" charset="0"/>
                                    </a:rPr>
                                    <m:t>𝑡</m:t>
                                  </m:r>
                                </m:sub>
                              </m:sSub>
                              <m:r>
                                <a:rPr lang="es-ES" sz="1800" b="0" i="1" smtClean="0">
                                  <a:latin typeface="Cambria Math" panose="02040503050406030204" pitchFamily="18" charset="0"/>
                                </a:rPr>
                                <m:t>−</m:t>
                              </m:r>
                              <m:r>
                                <a:rPr lang="es-ES" sz="1800" i="1">
                                  <a:latin typeface="Cambria Math" panose="02040503050406030204" pitchFamily="18" charset="0"/>
                                </a:rPr>
                                <m:t>𝑅</m:t>
                              </m:r>
                            </m:e>
                            <m:sub>
                              <m:sSub>
                                <m:sSubPr>
                                  <m:ctrlPr>
                                    <a:rPr lang="es-ES" sz="1800" i="1">
                                      <a:latin typeface="Cambria Math" panose="02040503050406030204" pitchFamily="18" charset="0"/>
                                    </a:rPr>
                                  </m:ctrlPr>
                                </m:sSubPr>
                                <m:e>
                                  <m:r>
                                    <a:rPr lang="es-ES" sz="1800" i="1">
                                      <a:latin typeface="Cambria Math" panose="02040503050406030204" pitchFamily="18" charset="0"/>
                                    </a:rPr>
                                    <m:t>𝑇</m:t>
                                  </m:r>
                                </m:e>
                                <m:sub>
                                  <m:r>
                                    <a:rPr lang="es-ES" sz="1800" i="1">
                                      <a:latin typeface="Cambria Math" panose="02040503050406030204" pitchFamily="18" charset="0"/>
                                    </a:rPr>
                                    <m:t>𝑡</m:t>
                                  </m:r>
                                </m:sub>
                              </m:sSub>
                            </m:sub>
                          </m:sSub>
                        </m:num>
                        <m:den>
                          <m:r>
                            <a:rPr lang="es-ES" sz="1800" b="0" i="1" smtClean="0">
                              <a:latin typeface="Cambria Math" panose="02040503050406030204" pitchFamily="18" charset="0"/>
                            </a:rPr>
                            <m:t>𝑛𝑢𝑚𝑒𝑟𝑜</m:t>
                          </m:r>
                          <m:r>
                            <a:rPr lang="es-ES" sz="1800" b="0" i="1" smtClean="0">
                              <a:latin typeface="Cambria Math" panose="02040503050406030204" pitchFamily="18" charset="0"/>
                            </a:rPr>
                            <m:t> </m:t>
                          </m:r>
                          <m:r>
                            <a:rPr lang="es-ES" sz="1800" b="0" i="1" smtClean="0">
                              <a:latin typeface="Cambria Math" panose="02040503050406030204" pitchFamily="18" charset="0"/>
                            </a:rPr>
                            <m:t>𝑑𝑒</m:t>
                          </m:r>
                          <m:r>
                            <a:rPr lang="es-ES" sz="1800" b="0" i="1" smtClean="0">
                              <a:latin typeface="Cambria Math" panose="02040503050406030204" pitchFamily="18" charset="0"/>
                            </a:rPr>
                            <m:t> </m:t>
                          </m:r>
                          <m:r>
                            <a:rPr lang="es-ES" sz="1800" b="0" i="1" smtClean="0">
                              <a:latin typeface="Cambria Math" panose="02040503050406030204" pitchFamily="18" charset="0"/>
                            </a:rPr>
                            <m:t>h𝑜𝑗𝑎𝑠</m:t>
                          </m:r>
                          <m:r>
                            <a:rPr lang="es-ES" sz="1800" b="0" i="1" smtClean="0">
                              <a:latin typeface="Cambria Math" panose="02040503050406030204" pitchFamily="18" charset="0"/>
                            </a:rPr>
                            <m:t> </m:t>
                          </m:r>
                          <m:r>
                            <a:rPr lang="es-ES" sz="1800" b="0" i="1" smtClean="0">
                              <a:latin typeface="Cambria Math" panose="02040503050406030204" pitchFamily="18" charset="0"/>
                            </a:rPr>
                            <m:t>𝑎</m:t>
                          </m:r>
                          <m:r>
                            <a:rPr lang="es-ES" sz="1800" b="0" i="1" smtClean="0">
                              <a:latin typeface="Cambria Math" panose="02040503050406030204" pitchFamily="18" charset="0"/>
                            </a:rPr>
                            <m:t> </m:t>
                          </m:r>
                          <m:r>
                            <a:rPr lang="es-ES" sz="1800" b="0" i="1" smtClean="0">
                              <a:latin typeface="Cambria Math" panose="02040503050406030204" pitchFamily="18" charset="0"/>
                            </a:rPr>
                            <m:t>𝑝𝑜𝑑𝑎𝑟</m:t>
                          </m:r>
                          <m:r>
                            <a:rPr lang="es-ES" sz="1800" b="0" i="1" smtClean="0">
                              <a:latin typeface="Cambria Math" panose="02040503050406030204" pitchFamily="18" charset="0"/>
                            </a:rPr>
                            <m:t>/</m:t>
                          </m:r>
                          <m:r>
                            <a:rPr lang="es-ES" sz="1800" b="0" i="1" smtClean="0">
                              <a:latin typeface="Cambria Math" panose="02040503050406030204" pitchFamily="18" charset="0"/>
                            </a:rPr>
                            <m:t>𝑒𝑙𝑖𝑚𝑖𝑛𝑎𝑟</m:t>
                          </m:r>
                        </m:den>
                      </m:f>
                    </m:oMath>
                  </m:oMathPara>
                </a14:m>
                <a:endParaRPr lang="es-ES" sz="1800" b="0" dirty="0"/>
              </a:p>
              <a:p>
                <a:pPr algn="just"/>
                <a:r>
                  <a:rPr lang="es-ES" sz="1800" dirty="0"/>
                  <a:t>Selecciona el menor valor de </a:t>
                </a:r>
                <a14:m>
                  <m:oMath xmlns:m="http://schemas.openxmlformats.org/officeDocument/2006/math">
                    <m:r>
                      <a:rPr lang="es-ES" sz="1800" b="0" i="1" smtClean="0">
                        <a:latin typeface="Cambria Math" panose="02040503050406030204" pitchFamily="18" charset="0"/>
                      </a:rPr>
                      <m:t>𝑔</m:t>
                    </m:r>
                  </m:oMath>
                </a14:m>
                <a:r>
                  <a:rPr lang="es-ES" sz="1800" dirty="0"/>
                  <a:t> el cual llamaremos </a:t>
                </a:r>
                <a14:m>
                  <m:oMath xmlns:m="http://schemas.openxmlformats.org/officeDocument/2006/math">
                    <m:r>
                      <a:rPr lang="es-ES" sz="1800" b="0" i="1" smtClean="0">
                        <a:latin typeface="Cambria Math" panose="02040503050406030204" pitchFamily="18" charset="0"/>
                      </a:rPr>
                      <m:t>𝛼</m:t>
                    </m:r>
                  </m:oMath>
                </a14:m>
                <a:endParaRPr lang="es-ES" sz="1800" dirty="0"/>
              </a:p>
              <a:p>
                <a:pPr algn="just"/>
                <a:r>
                  <a:rPr lang="es-ES" sz="1800" dirty="0"/>
                  <a:t>Aplica </a:t>
                </a:r>
                <a:r>
                  <a:rPr lang="es-ES" sz="1800" dirty="0" err="1"/>
                  <a:t>cross-validation</a:t>
                </a:r>
                <a:r>
                  <a:rPr lang="es-ES" sz="1800" dirty="0"/>
                  <a:t> para elegir el valor de </a:t>
                </a:r>
                <a14:m>
                  <m:oMath xmlns:m="http://schemas.openxmlformats.org/officeDocument/2006/math">
                    <m:r>
                      <a:rPr lang="es-ES" sz="1800" b="0" i="1" smtClean="0">
                        <a:latin typeface="Cambria Math" panose="02040503050406030204" pitchFamily="18" charset="0"/>
                      </a:rPr>
                      <m:t>𝛼</m:t>
                    </m:r>
                  </m:oMath>
                </a14:m>
                <a:r>
                  <a:rPr lang="es-ES" sz="1800" dirty="0"/>
                  <a:t> que minimice el total de clasificaciones erróneas.</a:t>
                </a:r>
              </a:p>
              <a:p>
                <a:pPr marL="0" indent="0" algn="just">
                  <a:buNone/>
                </a:pPr>
                <a:r>
                  <a:rPr lang="es-ES" sz="1800" dirty="0"/>
                  <a:t>Más claro en el ejemplo: </a:t>
                </a:r>
                <a:r>
                  <a:rPr lang="es-ES" sz="1800" dirty="0">
                    <a:hlinkClick r:id="rId2"/>
                  </a:rPr>
                  <a:t>http://mlwiki.org/index.php/Cost-Complexity_Pruning</a:t>
                </a:r>
                <a:r>
                  <a:rPr lang="es-ES" sz="1800" dirty="0"/>
                  <a:t> .</a:t>
                </a:r>
              </a:p>
            </p:txBody>
          </p:sp>
        </mc:Choice>
        <mc:Fallback xmlns="">
          <p:sp>
            <p:nvSpPr>
              <p:cNvPr id="5" name="Marcador de contenido 4">
                <a:extLst>
                  <a:ext uri="{FF2B5EF4-FFF2-40B4-BE49-F238E27FC236}">
                    <a16:creationId xmlns:a16="http://schemas.microsoft.com/office/drawing/2014/main" id="{FD23BC54-5265-4D25-9233-642BD6AFA72F}"/>
                  </a:ext>
                </a:extLst>
              </p:cNvPr>
              <p:cNvSpPr>
                <a:spLocks noGrp="1" noRot="1" noChangeAspect="1" noMove="1" noResize="1" noEditPoints="1" noAdjustHandles="1" noChangeArrowheads="1" noChangeShapeType="1" noTextEdit="1"/>
              </p:cNvSpPr>
              <p:nvPr>
                <p:ph idx="1"/>
              </p:nvPr>
            </p:nvSpPr>
            <p:spPr>
              <a:xfrm>
                <a:off x="318051" y="1855304"/>
                <a:ext cx="8428383" cy="4589279"/>
              </a:xfrm>
              <a:blipFill>
                <a:blip r:embed="rId3"/>
                <a:stretch>
                  <a:fillRect l="-651" t="-531" r="-651"/>
                </a:stretch>
              </a:blipFill>
            </p:spPr>
            <p:txBody>
              <a:bodyPr/>
              <a:lstStyle/>
              <a:p>
                <a:r>
                  <a:rPr lang="es-ES">
                    <a:noFill/>
                  </a:rPr>
                  <a:t> </a:t>
                </a:r>
              </a:p>
            </p:txBody>
          </p:sp>
        </mc:Fallback>
      </mc:AlternateContent>
    </p:spTree>
    <p:extLst>
      <p:ext uri="{BB962C8B-B14F-4D97-AF65-F5344CB8AC3E}">
        <p14:creationId xmlns:p14="http://schemas.microsoft.com/office/powerpoint/2010/main" val="2448298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Ventajas y desventajas</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4"/>
            <a:ext cx="8428383" cy="4589279"/>
          </a:xfrm>
        </p:spPr>
        <p:txBody>
          <a:bodyPr/>
          <a:lstStyle/>
          <a:p>
            <a:pPr algn="just"/>
            <a:r>
              <a:rPr lang="es-ES" sz="1800" dirty="0"/>
              <a:t>La principal ventaja de usar árboles de decisión es </a:t>
            </a:r>
            <a:r>
              <a:rPr lang="es-ES" sz="1800" dirty="0">
                <a:solidFill>
                  <a:srgbClr val="FF0000"/>
                </a:solidFill>
              </a:rPr>
              <a:t>que son intuitivamente muy fáciles de explicar</a:t>
            </a:r>
            <a:r>
              <a:rPr lang="es-ES" sz="1800" dirty="0"/>
              <a:t>. Reflejan estrechamente la toma de decisiones humanas en comparación con otros enfoques de regresión y clasificación. </a:t>
            </a:r>
          </a:p>
          <a:p>
            <a:pPr algn="just"/>
            <a:r>
              <a:rPr lang="es-ES" sz="1800" dirty="0"/>
              <a:t>Sin embargo, los árboles de decisión </a:t>
            </a:r>
            <a:r>
              <a:rPr lang="es-ES" sz="1800" dirty="0">
                <a:solidFill>
                  <a:srgbClr val="FF0000"/>
                </a:solidFill>
              </a:rPr>
              <a:t>generalmente no tienen el mismo nivel de precisión predictiva que otros modelos, ya que no son del todo robustos</a:t>
            </a:r>
            <a:r>
              <a:rPr lang="es-ES" sz="1800" dirty="0"/>
              <a:t>. Un pequeño cambio en los datos puede causar un gran cambio en el árbol estimado final.</a:t>
            </a:r>
          </a:p>
          <a:p>
            <a:pPr algn="just"/>
            <a:r>
              <a:rPr lang="es-ES" sz="1800" dirty="0"/>
              <a:t>Al agregar muchos árboles de decisión, utilizando métodos como </a:t>
            </a:r>
            <a:r>
              <a:rPr lang="es-ES" sz="1800" dirty="0" err="1"/>
              <a:t>random</a:t>
            </a:r>
            <a:r>
              <a:rPr lang="es-ES" sz="1800" dirty="0"/>
              <a:t> </a:t>
            </a:r>
            <a:r>
              <a:rPr lang="es-ES" sz="1800" dirty="0" err="1"/>
              <a:t>forest</a:t>
            </a:r>
            <a:r>
              <a:rPr lang="es-ES" sz="1800" dirty="0"/>
              <a:t> y </a:t>
            </a:r>
            <a:r>
              <a:rPr lang="es-ES" sz="1800" dirty="0" err="1"/>
              <a:t>boosting</a:t>
            </a:r>
            <a:r>
              <a:rPr lang="es-ES" sz="1800" dirty="0"/>
              <a:t>, se puede mejorar sustancialmente el rendimiento predictivo de los árboles de decisión.</a:t>
            </a:r>
          </a:p>
        </p:txBody>
      </p:sp>
    </p:spTree>
    <p:extLst>
      <p:ext uri="{BB962C8B-B14F-4D97-AF65-F5344CB8AC3E}">
        <p14:creationId xmlns:p14="http://schemas.microsoft.com/office/powerpoint/2010/main" val="628600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err="1"/>
              <a:t>Intro</a:t>
            </a:r>
            <a:r>
              <a:rPr lang="es-ES" dirty="0"/>
              <a:t> </a:t>
            </a:r>
            <a:r>
              <a:rPr lang="es-ES" dirty="0" err="1"/>
              <a:t>supervised</a:t>
            </a:r>
            <a:r>
              <a:rPr lang="es-ES" dirty="0"/>
              <a:t> </a:t>
            </a:r>
            <a:r>
              <a:rPr lang="es-ES" dirty="0" err="1"/>
              <a:t>learning</a:t>
            </a:r>
            <a:endParaRPr lang="es-ES" dirty="0"/>
          </a:p>
        </p:txBody>
      </p:sp>
      <p:pic>
        <p:nvPicPr>
          <p:cNvPr id="2052" name="Picture 4" descr="No hay texto alternativo para esta imagen">
            <a:extLst>
              <a:ext uri="{FF2B5EF4-FFF2-40B4-BE49-F238E27FC236}">
                <a16:creationId xmlns:a16="http://schemas.microsoft.com/office/drawing/2014/main" id="{75777F57-B4EA-44FA-9DC0-86BCB1FBD72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00968" y="1630018"/>
            <a:ext cx="6342063" cy="4915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53886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2203524" y="1082125"/>
            <a:ext cx="4251741" cy="733422"/>
          </a:xfrm>
        </p:spPr>
        <p:txBody>
          <a:bodyPr/>
          <a:lstStyle/>
          <a:p>
            <a:r>
              <a:rPr lang="es-ES" sz="5400" dirty="0" err="1"/>
              <a:t>Let’s</a:t>
            </a:r>
            <a:r>
              <a:rPr lang="es-ES" sz="5400" dirty="0"/>
              <a:t> do </a:t>
            </a:r>
            <a:r>
              <a:rPr lang="es-ES" sz="5400" dirty="0" err="1"/>
              <a:t>it</a:t>
            </a:r>
            <a:r>
              <a:rPr lang="es-ES" sz="5400" dirty="0"/>
              <a:t>…</a:t>
            </a:r>
          </a:p>
        </p:txBody>
      </p:sp>
      <p:pic>
        <p:nvPicPr>
          <p:cNvPr id="5122" name="Picture 2" descr="Resultado de imagen de R programming">
            <a:extLst>
              <a:ext uri="{FF2B5EF4-FFF2-40B4-BE49-F238E27FC236}">
                <a16:creationId xmlns:a16="http://schemas.microsoft.com/office/drawing/2014/main" id="{2218DA94-357F-4D8E-931B-541B61A9B8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5790" y="2324200"/>
            <a:ext cx="5107211" cy="395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07010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Ensemble</a:t>
            </a:r>
            <a:r>
              <a:rPr lang="es-ES" dirty="0"/>
              <a:t> </a:t>
            </a:r>
            <a:r>
              <a:rPr lang="es-ES" dirty="0" err="1"/>
              <a:t>Learning</a:t>
            </a:r>
            <a:endParaRPr lang="es-ES" dirty="0"/>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4"/>
            <a:ext cx="8428383" cy="4589279"/>
          </a:xfrm>
        </p:spPr>
        <p:txBody>
          <a:bodyPr/>
          <a:lstStyle/>
          <a:p>
            <a:pPr algn="just"/>
            <a:r>
              <a:rPr lang="es-ES" sz="1800" dirty="0" err="1"/>
              <a:t>Ensemble</a:t>
            </a:r>
            <a:r>
              <a:rPr lang="es-ES" sz="1800" dirty="0"/>
              <a:t> </a:t>
            </a:r>
            <a:r>
              <a:rPr lang="es-ES" sz="1800" dirty="0" err="1"/>
              <a:t>Learning</a:t>
            </a:r>
            <a:r>
              <a:rPr lang="es-ES" sz="1800" dirty="0"/>
              <a:t> es un tipo de técnica de aprendizaje supervisado en el que la idea básica es generar múltiples modelos en un conjunto de datos de entrenamiento y luego simplemente combinar (promediar) sus reglas de salida o su hipótesis, para generar un modelo fuerte que funcione muy bien y se adapte a la perfección y que equilibre también la compensación sesgo-varianza.</a:t>
            </a:r>
          </a:p>
          <a:p>
            <a:pPr algn="just"/>
            <a:r>
              <a:rPr lang="es-ES" sz="1800" dirty="0"/>
              <a:t>La idea es que, en lugar de producir un único Modelo complicado y complejo que pueda tener una gran varianza, lo que llevará a un </a:t>
            </a:r>
            <a:r>
              <a:rPr lang="es-ES" sz="1800" dirty="0" err="1"/>
              <a:t>Overfitting</a:t>
            </a:r>
            <a:r>
              <a:rPr lang="es-ES" sz="1800" dirty="0"/>
              <a:t> o que sea demasiado simple y tenga un alto sesgo que lleve al </a:t>
            </a:r>
            <a:r>
              <a:rPr lang="es-ES" sz="1800" dirty="0" err="1"/>
              <a:t>Underfitting</a:t>
            </a:r>
            <a:r>
              <a:rPr lang="es-ES" sz="1800" dirty="0"/>
              <a:t>, generaremos muchos Modelos al entrenar en Training Set. Y al final los combinas. Una técnica de este tipo es </a:t>
            </a:r>
            <a:r>
              <a:rPr lang="es-ES" sz="1800" dirty="0" err="1"/>
              <a:t>Random</a:t>
            </a:r>
            <a:r>
              <a:rPr lang="es-ES" sz="1800" dirty="0"/>
              <a:t> Forest.</a:t>
            </a:r>
          </a:p>
        </p:txBody>
      </p:sp>
    </p:spTree>
    <p:extLst>
      <p:ext uri="{BB962C8B-B14F-4D97-AF65-F5344CB8AC3E}">
        <p14:creationId xmlns:p14="http://schemas.microsoft.com/office/powerpoint/2010/main" val="30451008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Random</a:t>
            </a:r>
            <a:r>
              <a:rPr lang="es-ES" dirty="0"/>
              <a:t> Forest</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4"/>
            <a:ext cx="8428383" cy="4589279"/>
          </a:xfrm>
        </p:spPr>
        <p:txBody>
          <a:bodyPr/>
          <a:lstStyle/>
          <a:p>
            <a:pPr algn="just"/>
            <a:r>
              <a:rPr lang="es-ES" sz="2000" dirty="0"/>
              <a:t>En </a:t>
            </a:r>
            <a:r>
              <a:rPr lang="es-ES" sz="2000" dirty="0" err="1"/>
              <a:t>Random</a:t>
            </a:r>
            <a:r>
              <a:rPr lang="es-ES" sz="2000" dirty="0"/>
              <a:t> </a:t>
            </a:r>
            <a:r>
              <a:rPr lang="es-ES" sz="2000" dirty="0" err="1"/>
              <a:t>Forests</a:t>
            </a:r>
            <a:r>
              <a:rPr lang="es-ES" sz="2000" dirty="0"/>
              <a:t>, la idea es </a:t>
            </a:r>
            <a:r>
              <a:rPr lang="es-ES" sz="2000" dirty="0" err="1"/>
              <a:t>descorrelacionar</a:t>
            </a:r>
            <a:r>
              <a:rPr lang="es-ES" sz="2000" dirty="0"/>
              <a:t> los diversos árboles que son generados y luego simplemente reducimos la Varianza en los </a:t>
            </a:r>
            <a:r>
              <a:rPr lang="es-ES" sz="2000" dirty="0" err="1"/>
              <a:t>Decision</a:t>
            </a:r>
            <a:r>
              <a:rPr lang="es-ES" sz="2000" dirty="0"/>
              <a:t> </a:t>
            </a:r>
            <a:r>
              <a:rPr lang="es-ES" sz="2000" dirty="0" err="1"/>
              <a:t>Trees</a:t>
            </a:r>
            <a:r>
              <a:rPr lang="es-ES" sz="2000" dirty="0"/>
              <a:t> promediándolos.</a:t>
            </a:r>
          </a:p>
          <a:p>
            <a:pPr algn="just"/>
            <a:r>
              <a:rPr lang="es-ES" sz="2000" dirty="0"/>
              <a:t>Promediar los </a:t>
            </a:r>
            <a:r>
              <a:rPr lang="es-ES" sz="2000" dirty="0" err="1"/>
              <a:t>Decision</a:t>
            </a:r>
            <a:r>
              <a:rPr lang="es-ES" sz="2000" dirty="0"/>
              <a:t> </a:t>
            </a:r>
            <a:r>
              <a:rPr lang="es-ES" sz="2000" dirty="0" err="1"/>
              <a:t>Trees</a:t>
            </a:r>
            <a:r>
              <a:rPr lang="es-ES" sz="2000" dirty="0"/>
              <a:t> nos ayuda a reducir la variación y también a mejorar el rendimiento de los árboles de decisión en el conjunto de test y, finalmente, evitar el </a:t>
            </a:r>
            <a:r>
              <a:rPr lang="es-ES" sz="2000" dirty="0" err="1"/>
              <a:t>overfitting</a:t>
            </a:r>
            <a:r>
              <a:rPr lang="es-ES" sz="2000" dirty="0"/>
              <a:t>.</a:t>
            </a:r>
          </a:p>
          <a:p>
            <a:pPr algn="just"/>
            <a:r>
              <a:rPr lang="es-ES" sz="2000" dirty="0"/>
              <a:t>La idea es construir muchos árboles de tal manera que la correlación entre los árboles sea más pequeña.</a:t>
            </a:r>
          </a:p>
          <a:p>
            <a:pPr algn="just"/>
            <a:r>
              <a:rPr lang="es-ES" sz="2000" dirty="0"/>
              <a:t>Otra cuestión importante acerca de los </a:t>
            </a:r>
            <a:r>
              <a:rPr lang="es-ES" sz="2000" dirty="0" err="1"/>
              <a:t>Random</a:t>
            </a:r>
            <a:r>
              <a:rPr lang="es-ES" sz="2000" dirty="0"/>
              <a:t> Forest es que podemos seguir agregando más y más árboles grandes y tupidos, y eso no nos perjudicará porque al final solo vamos a promediarlos, lo que reducirá la varianza.</a:t>
            </a:r>
          </a:p>
        </p:txBody>
      </p:sp>
    </p:spTree>
    <p:extLst>
      <p:ext uri="{BB962C8B-B14F-4D97-AF65-F5344CB8AC3E}">
        <p14:creationId xmlns:p14="http://schemas.microsoft.com/office/powerpoint/2010/main" val="28919811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Random</a:t>
            </a:r>
            <a:r>
              <a:rPr lang="es-ES" dirty="0"/>
              <a:t> Forest</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1266" name="Picture 2" descr="Resultado de imagen de random forest">
            <a:extLst>
              <a:ext uri="{FF2B5EF4-FFF2-40B4-BE49-F238E27FC236}">
                <a16:creationId xmlns:a16="http://schemas.microsoft.com/office/drawing/2014/main" id="{EA75CA3E-BEFD-42FF-9926-3A0582EB576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6830" y="1902557"/>
            <a:ext cx="7610340" cy="4504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9061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2203524" y="1082125"/>
            <a:ext cx="4251741" cy="733422"/>
          </a:xfrm>
        </p:spPr>
        <p:txBody>
          <a:bodyPr/>
          <a:lstStyle/>
          <a:p>
            <a:r>
              <a:rPr lang="es-ES" sz="5400" dirty="0" err="1"/>
              <a:t>Let’s</a:t>
            </a:r>
            <a:r>
              <a:rPr lang="es-ES" sz="5400" dirty="0"/>
              <a:t> do </a:t>
            </a:r>
            <a:r>
              <a:rPr lang="es-ES" sz="5400" dirty="0" err="1"/>
              <a:t>it</a:t>
            </a:r>
            <a:r>
              <a:rPr lang="es-ES" sz="5400" dirty="0"/>
              <a:t>…</a:t>
            </a:r>
          </a:p>
        </p:txBody>
      </p:sp>
      <p:pic>
        <p:nvPicPr>
          <p:cNvPr id="5122" name="Picture 2" descr="Resultado de imagen de R programming">
            <a:extLst>
              <a:ext uri="{FF2B5EF4-FFF2-40B4-BE49-F238E27FC236}">
                <a16:creationId xmlns:a16="http://schemas.microsoft.com/office/drawing/2014/main" id="{2218DA94-357F-4D8E-931B-541B61A9B8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5790" y="2324200"/>
            <a:ext cx="5107211" cy="395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1586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Conclusión</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4"/>
            <a:ext cx="8428383" cy="2941983"/>
          </a:xfrm>
        </p:spPr>
        <p:txBody>
          <a:bodyPr/>
          <a:lstStyle/>
          <a:p>
            <a:pPr algn="just"/>
            <a:r>
              <a:rPr lang="es-ES" sz="1800" dirty="0"/>
              <a:t>Es posible aplicar una técnica de modelado tan compleja y fuerte en R con una simple librería: </a:t>
            </a:r>
            <a:r>
              <a:rPr lang="es-ES" sz="1800" dirty="0" err="1"/>
              <a:t>randomForest</a:t>
            </a:r>
            <a:r>
              <a:rPr lang="es-ES" sz="1800" dirty="0"/>
              <a:t>.</a:t>
            </a:r>
          </a:p>
          <a:p>
            <a:pPr algn="just"/>
            <a:r>
              <a:rPr lang="es-ES" sz="1800" dirty="0"/>
              <a:t>Los bosques aleatorios son una técnica para ajustar un modelo más preciso al promediar muchos árboles de decisión, reducir la variación y evitar el problema de </a:t>
            </a:r>
            <a:r>
              <a:rPr lang="es-ES" sz="1800" dirty="0" err="1"/>
              <a:t>overfitting</a:t>
            </a:r>
            <a:r>
              <a:rPr lang="es-ES" sz="1800" dirty="0"/>
              <a:t> que puede haber en los decisión </a:t>
            </a:r>
            <a:r>
              <a:rPr lang="es-ES" sz="1800" dirty="0" err="1"/>
              <a:t>trees</a:t>
            </a:r>
            <a:r>
              <a:rPr lang="es-ES" sz="1800" dirty="0"/>
              <a:t>.</a:t>
            </a:r>
          </a:p>
          <a:p>
            <a:pPr algn="just"/>
            <a:r>
              <a:rPr lang="es-ES" sz="1800" dirty="0"/>
              <a:t>Los decisión tres en sí mismos tienen un bajo performance, pero cuando se usan con técnicas de ensamble </a:t>
            </a:r>
            <a:r>
              <a:rPr lang="es-ES" sz="1800" dirty="0" err="1"/>
              <a:t>learning</a:t>
            </a:r>
            <a:r>
              <a:rPr lang="es-ES" sz="1800" dirty="0"/>
              <a:t>, su rendimiento predictivo se mejora considerablemente. </a:t>
            </a:r>
          </a:p>
        </p:txBody>
      </p:sp>
    </p:spTree>
    <p:extLst>
      <p:ext uri="{BB962C8B-B14F-4D97-AF65-F5344CB8AC3E}">
        <p14:creationId xmlns:p14="http://schemas.microsoft.com/office/powerpoint/2010/main" val="27947693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74530" y="1280909"/>
            <a:ext cx="6994940" cy="733422"/>
          </a:xfrm>
        </p:spPr>
        <p:txBody>
          <a:bodyPr/>
          <a:lstStyle/>
          <a:p>
            <a:r>
              <a:rPr lang="es-ES" sz="3600" dirty="0" err="1"/>
              <a:t>Support</a:t>
            </a:r>
            <a:r>
              <a:rPr lang="es-ES" sz="3600" dirty="0"/>
              <a:t> Vector Machines o como separar un conjunto datos…</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9700" name="Picture 4" descr="Resultado de imagen de support vector machine">
            <a:extLst>
              <a:ext uri="{FF2B5EF4-FFF2-40B4-BE49-F238E27FC236}">
                <a16:creationId xmlns:a16="http://schemas.microsoft.com/office/drawing/2014/main" id="{972B6D66-9626-42CF-9717-58EC1D0D026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22132" y="3000375"/>
            <a:ext cx="6707674" cy="3444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7556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Support</a:t>
            </a:r>
            <a:r>
              <a:rPr lang="es-ES" dirty="0"/>
              <a:t> Vector Machines</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583095" y="2110408"/>
            <a:ext cx="7673009" cy="2941983"/>
          </a:xfrm>
        </p:spPr>
        <p:txBody>
          <a:bodyPr/>
          <a:lstStyle/>
          <a:p>
            <a:pPr algn="just"/>
            <a:r>
              <a:rPr lang="es-ES" dirty="0"/>
              <a:t>En el machine </a:t>
            </a:r>
            <a:r>
              <a:rPr lang="es-ES" dirty="0" err="1"/>
              <a:t>learning</a:t>
            </a:r>
            <a:r>
              <a:rPr lang="es-ES" dirty="0"/>
              <a:t>, </a:t>
            </a:r>
            <a:r>
              <a:rPr lang="es-ES" dirty="0" err="1"/>
              <a:t>Support</a:t>
            </a:r>
            <a:r>
              <a:rPr lang="es-ES" dirty="0"/>
              <a:t> Vector Machines son modelos de aprendizaje supervisados con algoritmos de aprendizaje asociados que analizan los datos utilizados para la clasificación y el análisis de regresión.</a:t>
            </a:r>
          </a:p>
          <a:p>
            <a:pPr algn="just"/>
            <a:r>
              <a:rPr lang="es-ES" dirty="0"/>
              <a:t>Al igual que siempre, nos concentraremos en desarrollar la intuición en lugar de el rigor. Lo que significa esencialmente que omitiremos la mayor cantidad de matemáticas posible y desarrollaremos una fuerte intuición desde el  principio de funcionamiento.</a:t>
            </a:r>
          </a:p>
        </p:txBody>
      </p:sp>
    </p:spTree>
    <p:extLst>
      <p:ext uri="{BB962C8B-B14F-4D97-AF65-F5344CB8AC3E}">
        <p14:creationId xmlns:p14="http://schemas.microsoft.com/office/powerpoint/2010/main" val="7474267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SVM linear data</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1934818"/>
          </a:xfrm>
        </p:spPr>
        <p:txBody>
          <a:bodyPr/>
          <a:lstStyle/>
          <a:p>
            <a:pPr algn="just"/>
            <a:r>
              <a:rPr lang="es-ES" sz="1800" dirty="0"/>
              <a:t>Los conceptos básicos de las SVM y como funcionan se entienden mejor con un simple ejemplo. Imaginemos que tenemos dos etiquetas: roja y azul, y nuestros datos tienen dos características: x e y.</a:t>
            </a:r>
          </a:p>
          <a:p>
            <a:pPr algn="just"/>
            <a:r>
              <a:rPr lang="es-ES" sz="1800" dirty="0"/>
              <a:t>Queremos un clasificador que, dado un par de coordenadas (x, y), determine si es rojo o azul. Trazamos nuestros datos de entrenamiento ya etiquetados en un plano:</a:t>
            </a:r>
          </a:p>
        </p:txBody>
      </p:sp>
      <p:pic>
        <p:nvPicPr>
          <p:cNvPr id="4" name="Imagen 3">
            <a:extLst>
              <a:ext uri="{FF2B5EF4-FFF2-40B4-BE49-F238E27FC236}">
                <a16:creationId xmlns:a16="http://schemas.microsoft.com/office/drawing/2014/main" id="{2345D59C-6A85-4C61-90AF-8ADCE3B8B70A}"/>
              </a:ext>
            </a:extLst>
          </p:cNvPr>
          <p:cNvPicPr>
            <a:picLocks noChangeAspect="1"/>
          </p:cNvPicPr>
          <p:nvPr/>
        </p:nvPicPr>
        <p:blipFill>
          <a:blip r:embed="rId2"/>
          <a:stretch>
            <a:fillRect/>
          </a:stretch>
        </p:blipFill>
        <p:spPr>
          <a:xfrm>
            <a:off x="2540878" y="3581400"/>
            <a:ext cx="3011783" cy="3221532"/>
          </a:xfrm>
          <a:prstGeom prst="rect">
            <a:avLst/>
          </a:prstGeom>
        </p:spPr>
      </p:pic>
    </p:spTree>
    <p:extLst>
      <p:ext uri="{BB962C8B-B14F-4D97-AF65-F5344CB8AC3E}">
        <p14:creationId xmlns:p14="http://schemas.microsoft.com/office/powerpoint/2010/main" val="16171660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SVM linear data</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1573695"/>
          </a:xfrm>
        </p:spPr>
        <p:txBody>
          <a:bodyPr/>
          <a:lstStyle/>
          <a:p>
            <a:pPr algn="just"/>
            <a:r>
              <a:rPr lang="es-ES" sz="1800" dirty="0"/>
              <a:t>Una SVM toma estos puntos de datos y genera un hiperplano (que en dos dimensiones es simplemente una línea) que mejor separa las etiquetas. Esta línea es el límite de la decisión (decisión </a:t>
            </a:r>
            <a:r>
              <a:rPr lang="es-ES" sz="1800" dirty="0" err="1"/>
              <a:t>boundary</a:t>
            </a:r>
            <a:r>
              <a:rPr lang="es-ES" sz="1800" dirty="0"/>
              <a:t>): cualquier cosa que caiga a un lado de ella, la clasificaremos como azul, y cualquier cosa que caiga al otro como roja.</a:t>
            </a:r>
          </a:p>
        </p:txBody>
      </p:sp>
      <p:pic>
        <p:nvPicPr>
          <p:cNvPr id="7" name="Imagen 6">
            <a:extLst>
              <a:ext uri="{FF2B5EF4-FFF2-40B4-BE49-F238E27FC236}">
                <a16:creationId xmlns:a16="http://schemas.microsoft.com/office/drawing/2014/main" id="{0F2192B4-011C-4A25-B9ED-89CD0B758FAB}"/>
              </a:ext>
            </a:extLst>
          </p:cNvPr>
          <p:cNvPicPr>
            <a:picLocks noChangeAspect="1"/>
          </p:cNvPicPr>
          <p:nvPr/>
        </p:nvPicPr>
        <p:blipFill rotWithShape="1">
          <a:blip r:embed="rId2">
            <a:extLst>
              <a:ext uri="{28A0092B-C50C-407E-A947-70E740481C1C}">
                <a14:useLocalDpi xmlns:a14="http://schemas.microsoft.com/office/drawing/2010/main" val="0"/>
              </a:ext>
            </a:extLst>
          </a:blip>
          <a:srcRect l="2079" t="2262"/>
          <a:stretch/>
        </p:blipFill>
        <p:spPr>
          <a:xfrm>
            <a:off x="2603500" y="3654286"/>
            <a:ext cx="2949160" cy="3148645"/>
          </a:xfrm>
          <a:prstGeom prst="rect">
            <a:avLst/>
          </a:prstGeom>
        </p:spPr>
      </p:pic>
    </p:spTree>
    <p:extLst>
      <p:ext uri="{BB962C8B-B14F-4D97-AF65-F5344CB8AC3E}">
        <p14:creationId xmlns:p14="http://schemas.microsoft.com/office/powerpoint/2010/main" val="2604033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err="1"/>
              <a:t>Supervised</a:t>
            </a:r>
            <a:r>
              <a:rPr lang="es-ES" sz="3200" dirty="0"/>
              <a:t> vs. </a:t>
            </a:r>
            <a:r>
              <a:rPr lang="es-ES" sz="3200" dirty="0" err="1"/>
              <a:t>Unsupervised</a:t>
            </a:r>
            <a:r>
              <a:rPr lang="es-ES" sz="3200" dirty="0"/>
              <a:t> </a:t>
            </a:r>
            <a:r>
              <a:rPr lang="es-ES" sz="3200" dirty="0" err="1"/>
              <a:t>learning</a:t>
            </a:r>
            <a:endParaRPr lang="es-ES" sz="3200" dirty="0"/>
          </a:p>
        </p:txBody>
      </p:sp>
      <p:pic>
        <p:nvPicPr>
          <p:cNvPr id="4098" name="Picture 2" descr="Resultado de imagen de aprendizaje supervisado y no supervisado">
            <a:extLst>
              <a:ext uri="{FF2B5EF4-FFF2-40B4-BE49-F238E27FC236}">
                <a16:creationId xmlns:a16="http://schemas.microsoft.com/office/drawing/2014/main" id="{3082F540-F032-4DDB-90BB-32EA786C916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17333" y="2382530"/>
            <a:ext cx="7709333" cy="339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8493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SVM linear data</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1573695"/>
          </a:xfrm>
        </p:spPr>
        <p:txBody>
          <a:bodyPr/>
          <a:lstStyle/>
          <a:p>
            <a:pPr algn="just"/>
            <a:r>
              <a:rPr lang="es-ES" sz="1800" dirty="0"/>
              <a:t>Pero, ¿cuál es exactamente el mejor hiperplano? Para las SVM, es aquel que maximiza los las distancias de ambas etiquetas. En otras palabras: el hiperplano (recuerde que es una línea en este caso) cuya distancia al elemento más cercano de cada etiqueta es la más grande.</a:t>
            </a:r>
          </a:p>
        </p:txBody>
      </p:sp>
      <p:pic>
        <p:nvPicPr>
          <p:cNvPr id="7" name="Imagen 6">
            <a:extLst>
              <a:ext uri="{FF2B5EF4-FFF2-40B4-BE49-F238E27FC236}">
                <a16:creationId xmlns:a16="http://schemas.microsoft.com/office/drawing/2014/main" id="{0F2192B4-011C-4A25-B9ED-89CD0B758FAB}"/>
              </a:ext>
            </a:extLst>
          </p:cNvPr>
          <p:cNvPicPr>
            <a:picLocks noChangeAspect="1"/>
          </p:cNvPicPr>
          <p:nvPr/>
        </p:nvPicPr>
        <p:blipFill rotWithShape="1">
          <a:blip r:embed="rId2">
            <a:extLst>
              <a:ext uri="{28A0092B-C50C-407E-A947-70E740481C1C}">
                <a14:useLocalDpi xmlns:a14="http://schemas.microsoft.com/office/drawing/2010/main" val="0"/>
              </a:ext>
            </a:extLst>
          </a:blip>
          <a:srcRect l="2063" t="1517"/>
          <a:stretch/>
        </p:blipFill>
        <p:spPr>
          <a:xfrm>
            <a:off x="2622550" y="3654240"/>
            <a:ext cx="2927350" cy="3148692"/>
          </a:xfrm>
          <a:prstGeom prst="rect">
            <a:avLst/>
          </a:prstGeom>
        </p:spPr>
      </p:pic>
    </p:spTree>
    <p:extLst>
      <p:ext uri="{BB962C8B-B14F-4D97-AF65-F5344CB8AC3E}">
        <p14:creationId xmlns:p14="http://schemas.microsoft.com/office/powerpoint/2010/main" val="37422497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SVM non linear data</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1573695"/>
          </a:xfrm>
        </p:spPr>
        <p:txBody>
          <a:bodyPr/>
          <a:lstStyle/>
          <a:p>
            <a:pPr algn="just"/>
            <a:r>
              <a:rPr lang="es-ES" sz="1800" dirty="0"/>
              <a:t>El ejemplo anterior es fácil de entender, claramente, los datos se podían separar linealmente. Podríamos dibujar una línea recta para separar el rojo y el azul.</a:t>
            </a:r>
          </a:p>
          <a:p>
            <a:pPr algn="just"/>
            <a:r>
              <a:rPr lang="es-ES" sz="1800" dirty="0"/>
              <a:t>Lamentablemente, por lo general, las cosas no son tan simples siempre. Veamos el siguiente caso</a:t>
            </a:r>
          </a:p>
        </p:txBody>
      </p:sp>
      <p:pic>
        <p:nvPicPr>
          <p:cNvPr id="41986" name="Picture 2" descr="http://res.cloudinary.com/dyd911kmh/image/upload/f_auto,q_auto:best/v1532721364/Fig4_qwffr8.png">
            <a:extLst>
              <a:ext uri="{FF2B5EF4-FFF2-40B4-BE49-F238E27FC236}">
                <a16:creationId xmlns:a16="http://schemas.microsoft.com/office/drawing/2014/main" id="{2A1DD834-2625-46DC-8652-A38A239ABD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7830" y="3581400"/>
            <a:ext cx="3623539" cy="3254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2193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SVM non linear data</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1573695"/>
          </a:xfrm>
        </p:spPr>
        <p:txBody>
          <a:bodyPr/>
          <a:lstStyle/>
          <a:p>
            <a:pPr algn="just"/>
            <a:r>
              <a:rPr lang="es-ES" sz="1800" dirty="0"/>
              <a:t>Es más que claro que no hay un límite de decisión lineal (una sola línea recta que separa ambas etiquetas). Sin embargo, los vectores están claramente separados y parece que debería ser fácil separarlos.</a:t>
            </a:r>
          </a:p>
          <a:p>
            <a:pPr algn="just"/>
            <a:r>
              <a:rPr lang="es-ES" sz="1800" dirty="0"/>
              <a:t>Entonces, esto es lo que haremos: agregaremos una tercera dimensión.</a:t>
            </a:r>
          </a:p>
          <a:p>
            <a:pPr algn="just"/>
            <a:r>
              <a:rPr lang="es-ES" sz="1800" dirty="0"/>
              <a:t>Esto nos dará un espacio tridimensional. Tomando una porción de ese espacio, se ve así:</a:t>
            </a:r>
          </a:p>
        </p:txBody>
      </p:sp>
      <p:pic>
        <p:nvPicPr>
          <p:cNvPr id="4" name="Imagen 3">
            <a:extLst>
              <a:ext uri="{FF2B5EF4-FFF2-40B4-BE49-F238E27FC236}">
                <a16:creationId xmlns:a16="http://schemas.microsoft.com/office/drawing/2014/main" id="{EFBB4BE8-804E-43CD-AEC6-AAE522D09467}"/>
              </a:ext>
            </a:extLst>
          </p:cNvPr>
          <p:cNvPicPr>
            <a:picLocks noChangeAspect="1"/>
          </p:cNvPicPr>
          <p:nvPr/>
        </p:nvPicPr>
        <p:blipFill>
          <a:blip r:embed="rId2"/>
          <a:stretch>
            <a:fillRect/>
          </a:stretch>
        </p:blipFill>
        <p:spPr>
          <a:xfrm>
            <a:off x="767799" y="3795180"/>
            <a:ext cx="3354387" cy="3100827"/>
          </a:xfrm>
          <a:prstGeom prst="rect">
            <a:avLst/>
          </a:prstGeom>
        </p:spPr>
      </p:pic>
      <p:pic>
        <p:nvPicPr>
          <p:cNvPr id="6" name="Imagen 5">
            <a:extLst>
              <a:ext uri="{FF2B5EF4-FFF2-40B4-BE49-F238E27FC236}">
                <a16:creationId xmlns:a16="http://schemas.microsoft.com/office/drawing/2014/main" id="{116F5B0E-C87C-4399-B0CD-DA37FDC2CD5C}"/>
              </a:ext>
            </a:extLst>
          </p:cNvPr>
          <p:cNvPicPr>
            <a:picLocks noChangeAspect="1"/>
          </p:cNvPicPr>
          <p:nvPr/>
        </p:nvPicPr>
        <p:blipFill>
          <a:blip r:embed="rId3"/>
          <a:stretch>
            <a:fillRect/>
          </a:stretch>
        </p:blipFill>
        <p:spPr>
          <a:xfrm>
            <a:off x="5021815" y="3771900"/>
            <a:ext cx="3221125" cy="2977639"/>
          </a:xfrm>
          <a:prstGeom prst="rect">
            <a:avLst/>
          </a:prstGeom>
        </p:spPr>
      </p:pic>
    </p:spTree>
    <p:extLst>
      <p:ext uri="{BB962C8B-B14F-4D97-AF65-F5344CB8AC3E}">
        <p14:creationId xmlns:p14="http://schemas.microsoft.com/office/powerpoint/2010/main" val="38716658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SVM non linear data</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1573695"/>
          </a:xfrm>
        </p:spPr>
        <p:txBody>
          <a:bodyPr/>
          <a:lstStyle/>
          <a:p>
            <a:pPr algn="just"/>
            <a:r>
              <a:rPr lang="es-ES" sz="1800" dirty="0"/>
              <a:t>Tenga en cuenta que dado que ahora estamos en tres dimensiones, el hiperplano es un plano paralelo al eje x en una z determinada (digamos z = 1).</a:t>
            </a:r>
          </a:p>
          <a:p>
            <a:pPr algn="just"/>
            <a:r>
              <a:rPr lang="es-ES" sz="1800" dirty="0"/>
              <a:t>Lo que queda es mapearlo de nuevo a dos dimensiones</a:t>
            </a:r>
          </a:p>
        </p:txBody>
      </p:sp>
      <p:pic>
        <p:nvPicPr>
          <p:cNvPr id="43010" name="Picture 2" descr="http://res.cloudinary.com/dyd911kmh/image/upload/f_auto,q_auto:best/v1532721364/Fig4_qwffr8.png">
            <a:extLst>
              <a:ext uri="{FF2B5EF4-FFF2-40B4-BE49-F238E27FC236}">
                <a16:creationId xmlns:a16="http://schemas.microsoft.com/office/drawing/2014/main" id="{F198D76D-732E-4FC0-96AE-27EDB0BAC3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942" y="3307866"/>
            <a:ext cx="3730008" cy="3349626"/>
          </a:xfrm>
          <a:prstGeom prst="rect">
            <a:avLst/>
          </a:prstGeom>
          <a:noFill/>
          <a:extLst>
            <a:ext uri="{909E8E84-426E-40DD-AFC4-6F175D3DCCD1}">
              <a14:hiddenFill xmlns:a14="http://schemas.microsoft.com/office/drawing/2010/main">
                <a:solidFill>
                  <a:srgbClr val="FFFFFF"/>
                </a:solidFill>
              </a14:hiddenFill>
            </a:ext>
          </a:extLst>
        </p:spPr>
      </p:pic>
      <p:sp>
        <p:nvSpPr>
          <p:cNvPr id="10" name="Marcador de contenido 4">
            <a:extLst>
              <a:ext uri="{FF2B5EF4-FFF2-40B4-BE49-F238E27FC236}">
                <a16:creationId xmlns:a16="http://schemas.microsoft.com/office/drawing/2014/main" id="{09148950-A94F-4757-AD1E-4C234826DB0B}"/>
              </a:ext>
            </a:extLst>
          </p:cNvPr>
          <p:cNvSpPr txBox="1">
            <a:spLocks/>
          </p:cNvSpPr>
          <p:nvPr/>
        </p:nvSpPr>
        <p:spPr>
          <a:xfrm>
            <a:off x="1170450" y="3021772"/>
            <a:ext cx="2232992" cy="444983"/>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just">
              <a:buNone/>
            </a:pPr>
            <a:r>
              <a:rPr lang="es-ES" sz="1800" b="1" dirty="0"/>
              <a:t>Pasando de esto…</a:t>
            </a:r>
          </a:p>
        </p:txBody>
      </p:sp>
    </p:spTree>
    <p:extLst>
      <p:ext uri="{BB962C8B-B14F-4D97-AF65-F5344CB8AC3E}">
        <p14:creationId xmlns:p14="http://schemas.microsoft.com/office/powerpoint/2010/main" val="36566681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SVM non linear data</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1573695"/>
          </a:xfrm>
        </p:spPr>
        <p:txBody>
          <a:bodyPr/>
          <a:lstStyle/>
          <a:p>
            <a:pPr algn="just"/>
            <a:r>
              <a:rPr lang="es-ES" sz="1800" dirty="0"/>
              <a:t>Tenga en cuenta que dado que ahora estamos en tres dimensiones, el hiperplano es un plano paralelo al eje x en una z determinada (digamos z = 1).</a:t>
            </a:r>
          </a:p>
          <a:p>
            <a:pPr algn="just"/>
            <a:r>
              <a:rPr lang="es-ES" sz="1800" dirty="0"/>
              <a:t>Lo que queda es mapearlo de nuevo a dos dimensiones</a:t>
            </a:r>
          </a:p>
        </p:txBody>
      </p:sp>
      <p:pic>
        <p:nvPicPr>
          <p:cNvPr id="43010" name="Picture 2" descr="http://res.cloudinary.com/dyd911kmh/image/upload/f_auto,q_auto:best/v1532721364/Fig4_qwffr8.png">
            <a:extLst>
              <a:ext uri="{FF2B5EF4-FFF2-40B4-BE49-F238E27FC236}">
                <a16:creationId xmlns:a16="http://schemas.microsoft.com/office/drawing/2014/main" id="{F198D76D-732E-4FC0-96AE-27EDB0BAC3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942" y="3307866"/>
            <a:ext cx="3730008" cy="3349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BF5ABAD1-7DD4-4CF2-9E61-1161F8ACD4E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16426" y="3276600"/>
            <a:ext cx="3730007" cy="3349626"/>
          </a:xfrm>
          <a:prstGeom prst="rect">
            <a:avLst/>
          </a:prstGeom>
          <a:noFill/>
          <a:extLst>
            <a:ext uri="{909E8E84-426E-40DD-AFC4-6F175D3DCCD1}">
              <a14:hiddenFill xmlns:a14="http://schemas.microsoft.com/office/drawing/2010/main">
                <a:solidFill>
                  <a:srgbClr val="FFFFFF"/>
                </a:solidFill>
              </a14:hiddenFill>
            </a:ext>
          </a:extLst>
        </p:spPr>
      </p:pic>
      <p:sp>
        <p:nvSpPr>
          <p:cNvPr id="10" name="Marcador de contenido 4">
            <a:extLst>
              <a:ext uri="{FF2B5EF4-FFF2-40B4-BE49-F238E27FC236}">
                <a16:creationId xmlns:a16="http://schemas.microsoft.com/office/drawing/2014/main" id="{09148950-A94F-4757-AD1E-4C234826DB0B}"/>
              </a:ext>
            </a:extLst>
          </p:cNvPr>
          <p:cNvSpPr txBox="1">
            <a:spLocks/>
          </p:cNvSpPr>
          <p:nvPr/>
        </p:nvSpPr>
        <p:spPr>
          <a:xfrm>
            <a:off x="1170450" y="3021772"/>
            <a:ext cx="2232992" cy="444983"/>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just">
              <a:buNone/>
            </a:pPr>
            <a:r>
              <a:rPr lang="es-ES" sz="1800" b="1" dirty="0"/>
              <a:t>Pasando de esto…</a:t>
            </a:r>
          </a:p>
        </p:txBody>
      </p:sp>
      <p:sp>
        <p:nvSpPr>
          <p:cNvPr id="11" name="Marcador de contenido 4">
            <a:extLst>
              <a:ext uri="{FF2B5EF4-FFF2-40B4-BE49-F238E27FC236}">
                <a16:creationId xmlns:a16="http://schemas.microsoft.com/office/drawing/2014/main" id="{067ACD6B-EA35-4FB5-A561-AF4B92DC9247}"/>
              </a:ext>
            </a:extLst>
          </p:cNvPr>
          <p:cNvSpPr txBox="1">
            <a:spLocks/>
          </p:cNvSpPr>
          <p:nvPr/>
        </p:nvSpPr>
        <p:spPr>
          <a:xfrm>
            <a:off x="6220749" y="2984017"/>
            <a:ext cx="1321359" cy="444983"/>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just">
              <a:buNone/>
            </a:pPr>
            <a:r>
              <a:rPr lang="es-ES" sz="1800" b="1" dirty="0"/>
              <a:t>¡A esto!</a:t>
            </a:r>
          </a:p>
        </p:txBody>
      </p:sp>
    </p:spTree>
    <p:extLst>
      <p:ext uri="{BB962C8B-B14F-4D97-AF65-F5344CB8AC3E}">
        <p14:creationId xmlns:p14="http://schemas.microsoft.com/office/powerpoint/2010/main" val="31352504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Kernel</a:t>
            </a:r>
            <a:r>
              <a:rPr lang="es-ES" dirty="0"/>
              <a:t> </a:t>
            </a:r>
            <a:r>
              <a:rPr lang="es-ES" dirty="0" err="1"/>
              <a:t>trick</a:t>
            </a:r>
            <a:endParaRPr lang="es-ES" dirty="0"/>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4393095"/>
          </a:xfrm>
        </p:spPr>
        <p:txBody>
          <a:bodyPr/>
          <a:lstStyle/>
          <a:p>
            <a:pPr algn="just"/>
            <a:r>
              <a:rPr lang="es-ES" sz="1800" dirty="0"/>
              <a:t>En el ejemplo anterior, encontramos una manera de clasificar los datos no lineales mediante la asignación inteligente de nuestro espacio a una dimensión superior.</a:t>
            </a:r>
          </a:p>
          <a:p>
            <a:pPr algn="just"/>
            <a:r>
              <a:rPr lang="es-ES" sz="1800" dirty="0"/>
              <a:t>Sin embargo, resulta que el cálculo de esta transformación puede ser bastante costoso desde el punto de vista computacional: puede haber muchas dimensiones nuevas, cada una de las cuales posiblemente implique un cálculo complicado. Hacer esto para cada vector en el conjunto de datos puede ser una gran cantidad de trabajo, por lo que sería genial si pudiéramos encontrar una solución más “barata”.</a:t>
            </a:r>
          </a:p>
          <a:p>
            <a:pPr algn="just"/>
            <a:r>
              <a:rPr lang="es-ES" sz="1800" dirty="0"/>
              <a:t>Aquí hay un truco: SVM no necesita los vectores reales para hacer su magia, en realidad solo puede arreglárselas con los productos de puntos entre ellos. ¡Esto significa que podemos esquivar los costosos cálculos de las nuevas dimensiones! Esto es lo que hacemos en su lugar:</a:t>
            </a:r>
          </a:p>
        </p:txBody>
      </p:sp>
    </p:spTree>
    <p:extLst>
      <p:ext uri="{BB962C8B-B14F-4D97-AF65-F5344CB8AC3E}">
        <p14:creationId xmlns:p14="http://schemas.microsoft.com/office/powerpoint/2010/main" val="3136700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Kernel</a:t>
            </a:r>
            <a:r>
              <a:rPr lang="es-ES" dirty="0"/>
              <a:t> </a:t>
            </a:r>
            <a:r>
              <a:rPr lang="es-ES" dirty="0" err="1"/>
              <a:t>trick</a:t>
            </a:r>
            <a:endParaRPr lang="es-ES" dirty="0"/>
          </a:p>
        </p:txBody>
      </p:sp>
      <mc:AlternateContent xmlns:mc="http://schemas.openxmlformats.org/markup-compatibility/2006" xmlns:a14="http://schemas.microsoft.com/office/drawing/2010/main">
        <mc:Choice Requires="a14">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4837595"/>
              </a:xfrm>
            </p:spPr>
            <p:txBody>
              <a:bodyPr/>
              <a:lstStyle/>
              <a:p>
                <a:pPr algn="just"/>
                <a:r>
                  <a:rPr lang="es-ES" sz="1800" dirty="0"/>
                  <a:t>Imagina el nuevo espacio que queremos:</a:t>
                </a:r>
              </a:p>
              <a:p>
                <a:pPr marL="0" indent="0" algn="just">
                  <a:buNone/>
                </a:pPr>
                <a14:m>
                  <m:oMathPara xmlns:m="http://schemas.openxmlformats.org/officeDocument/2006/math">
                    <m:oMathParaPr>
                      <m:jc m:val="centerGroup"/>
                    </m:oMathParaPr>
                    <m:oMath xmlns:m="http://schemas.openxmlformats.org/officeDocument/2006/math">
                      <m:r>
                        <a:rPr lang="es-ES" sz="1800" b="0" i="1" smtClean="0">
                          <a:latin typeface="Cambria Math" panose="02040503050406030204" pitchFamily="18" charset="0"/>
                        </a:rPr>
                        <m:t>𝑧</m:t>
                      </m:r>
                      <m:r>
                        <a:rPr lang="es-ES" sz="1800" b="0" i="1" smtClean="0">
                          <a:latin typeface="Cambria Math" panose="02040503050406030204" pitchFamily="18" charset="0"/>
                        </a:rPr>
                        <m:t>=</m:t>
                      </m:r>
                      <m:sSup>
                        <m:sSupPr>
                          <m:ctrlPr>
                            <a:rPr lang="es-ES" sz="1800" b="0" i="1" smtClean="0">
                              <a:latin typeface="Cambria Math" panose="02040503050406030204" pitchFamily="18" charset="0"/>
                            </a:rPr>
                          </m:ctrlPr>
                        </m:sSupPr>
                        <m:e>
                          <m:r>
                            <a:rPr lang="es-ES" sz="1800" b="0" i="1" smtClean="0">
                              <a:latin typeface="Cambria Math" panose="02040503050406030204" pitchFamily="18" charset="0"/>
                            </a:rPr>
                            <m:t>𝑥</m:t>
                          </m:r>
                        </m:e>
                        <m:sup>
                          <m:r>
                            <a:rPr lang="es-ES" sz="1800" b="0" i="1" smtClean="0">
                              <a:latin typeface="Cambria Math" panose="02040503050406030204" pitchFamily="18" charset="0"/>
                            </a:rPr>
                            <m:t>2</m:t>
                          </m:r>
                        </m:sup>
                      </m:sSup>
                      <m:r>
                        <a:rPr lang="es-ES" sz="1800" b="0" i="1" smtClean="0">
                          <a:latin typeface="Cambria Math" panose="02040503050406030204" pitchFamily="18" charset="0"/>
                        </a:rPr>
                        <m:t>+</m:t>
                      </m:r>
                      <m:sSup>
                        <m:sSupPr>
                          <m:ctrlPr>
                            <a:rPr lang="es-ES" sz="1800" b="0" i="1" smtClean="0">
                              <a:latin typeface="Cambria Math" panose="02040503050406030204" pitchFamily="18" charset="0"/>
                            </a:rPr>
                          </m:ctrlPr>
                        </m:sSupPr>
                        <m:e>
                          <m:r>
                            <a:rPr lang="es-ES" sz="1800" b="0" i="1" smtClean="0">
                              <a:latin typeface="Cambria Math" panose="02040503050406030204" pitchFamily="18" charset="0"/>
                            </a:rPr>
                            <m:t>𝑦</m:t>
                          </m:r>
                        </m:e>
                        <m:sup>
                          <m:r>
                            <a:rPr lang="es-ES" sz="1800" b="0" i="1" smtClean="0">
                              <a:latin typeface="Cambria Math" panose="02040503050406030204" pitchFamily="18" charset="0"/>
                            </a:rPr>
                            <m:t>2</m:t>
                          </m:r>
                        </m:sup>
                      </m:sSup>
                    </m:oMath>
                  </m:oMathPara>
                </a14:m>
                <a:endParaRPr lang="es-ES" sz="1800" dirty="0"/>
              </a:p>
              <a:p>
                <a:pPr algn="just"/>
                <a:r>
                  <a:rPr lang="es-ES" sz="1800" dirty="0"/>
                  <a:t>En este espacio el producto punto se definiría como sigue:</a:t>
                </a:r>
              </a:p>
              <a:p>
                <a:pPr algn="just"/>
                <a14:m>
                  <m:oMath xmlns:m="http://schemas.openxmlformats.org/officeDocument/2006/math">
                    <m:r>
                      <a:rPr lang="es-ES" sz="1800" b="0" i="1" smtClean="0">
                        <a:latin typeface="Cambria Math" panose="02040503050406030204" pitchFamily="18" charset="0"/>
                      </a:rPr>
                      <m:t>𝑎</m:t>
                    </m:r>
                    <m:r>
                      <a:rPr lang="es-ES" sz="1800" b="0" i="1" smtClean="0">
                        <a:latin typeface="Cambria Math" panose="02040503050406030204" pitchFamily="18" charset="0"/>
                      </a:rPr>
                      <m:t>⋅</m:t>
                    </m:r>
                    <m:r>
                      <a:rPr lang="es-ES" sz="1800" b="0" i="1" smtClean="0">
                        <a:latin typeface="Cambria Math" panose="02040503050406030204" pitchFamily="18" charset="0"/>
                      </a:rPr>
                      <m:t>𝑏</m:t>
                    </m:r>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𝑥</m:t>
                        </m:r>
                      </m:e>
                      <m:sub>
                        <m:r>
                          <a:rPr lang="es-ES" sz="1800" b="0" i="1" smtClean="0">
                            <a:latin typeface="Cambria Math" panose="02040503050406030204" pitchFamily="18" charset="0"/>
                          </a:rPr>
                          <m:t>𝑎</m:t>
                        </m:r>
                      </m:sub>
                    </m:sSub>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𝑥</m:t>
                        </m:r>
                      </m:e>
                      <m:sub>
                        <m:r>
                          <a:rPr lang="es-ES" sz="1800" b="0" i="1" smtClean="0">
                            <a:latin typeface="Cambria Math" panose="02040503050406030204" pitchFamily="18" charset="0"/>
                          </a:rPr>
                          <m:t>𝑏</m:t>
                        </m:r>
                      </m:sub>
                    </m:sSub>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𝑦</m:t>
                        </m:r>
                      </m:e>
                      <m:sub>
                        <m:r>
                          <a:rPr lang="es-ES" sz="1800" b="0" i="1" smtClean="0">
                            <a:latin typeface="Cambria Math" panose="02040503050406030204" pitchFamily="18" charset="0"/>
                          </a:rPr>
                          <m:t>𝑎</m:t>
                        </m:r>
                      </m:sub>
                    </m:sSub>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𝑦</m:t>
                        </m:r>
                      </m:e>
                      <m:sub>
                        <m:r>
                          <a:rPr lang="es-ES" sz="1800" b="0" i="1" smtClean="0">
                            <a:latin typeface="Cambria Math" panose="02040503050406030204" pitchFamily="18" charset="0"/>
                          </a:rPr>
                          <m:t>𝑏</m:t>
                        </m:r>
                      </m:sub>
                    </m:sSub>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𝑧</m:t>
                        </m:r>
                      </m:e>
                      <m:sub>
                        <m:r>
                          <a:rPr lang="es-ES" sz="1800" b="0" i="1" smtClean="0">
                            <a:latin typeface="Cambria Math" panose="02040503050406030204" pitchFamily="18" charset="0"/>
                          </a:rPr>
                          <m:t>𝑎</m:t>
                        </m:r>
                      </m:sub>
                    </m:sSub>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𝑧</m:t>
                        </m:r>
                      </m:e>
                      <m:sub>
                        <m:r>
                          <a:rPr lang="es-ES" sz="1800" b="0" i="1" smtClean="0">
                            <a:latin typeface="Cambria Math" panose="02040503050406030204" pitchFamily="18" charset="0"/>
                          </a:rPr>
                          <m:t>𝑏</m:t>
                        </m:r>
                      </m:sub>
                    </m:sSub>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𝑥</m:t>
                        </m:r>
                      </m:e>
                      <m:sub>
                        <m:r>
                          <a:rPr lang="es-ES" sz="1800" b="0" i="1" smtClean="0">
                            <a:latin typeface="Cambria Math" panose="02040503050406030204" pitchFamily="18" charset="0"/>
                          </a:rPr>
                          <m:t>𝑎</m:t>
                        </m:r>
                      </m:sub>
                    </m:sSub>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𝑥</m:t>
                        </m:r>
                      </m:e>
                      <m:sub>
                        <m:r>
                          <a:rPr lang="es-ES" sz="1800" b="0" i="1" smtClean="0">
                            <a:latin typeface="Cambria Math" panose="02040503050406030204" pitchFamily="18" charset="0"/>
                          </a:rPr>
                          <m:t>𝑏</m:t>
                        </m:r>
                      </m:sub>
                    </m:sSub>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𝑦</m:t>
                        </m:r>
                      </m:e>
                      <m:sub>
                        <m:r>
                          <a:rPr lang="es-ES" sz="1800" b="0" i="1" smtClean="0">
                            <a:latin typeface="Cambria Math" panose="02040503050406030204" pitchFamily="18" charset="0"/>
                          </a:rPr>
                          <m:t>𝑎</m:t>
                        </m:r>
                      </m:sub>
                    </m:sSub>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𝑦</m:t>
                        </m:r>
                      </m:e>
                      <m:sub>
                        <m:r>
                          <a:rPr lang="es-ES" sz="1800" b="0" i="1" smtClean="0">
                            <a:latin typeface="Cambria Math" panose="02040503050406030204" pitchFamily="18" charset="0"/>
                          </a:rPr>
                          <m:t>𝑏</m:t>
                        </m:r>
                      </m:sub>
                    </m:sSub>
                    <m:r>
                      <a:rPr lang="es-ES" sz="1800" b="0" i="1" smtClean="0">
                        <a:latin typeface="Cambria Math" panose="02040503050406030204" pitchFamily="18" charset="0"/>
                      </a:rPr>
                      <m:t>+</m:t>
                    </m:r>
                    <m:d>
                      <m:dPr>
                        <m:ctrlPr>
                          <a:rPr lang="es-ES" sz="1800" b="0" i="1" smtClean="0">
                            <a:latin typeface="Cambria Math" panose="02040503050406030204" pitchFamily="18" charset="0"/>
                          </a:rPr>
                        </m:ctrlPr>
                      </m:dPr>
                      <m:e>
                        <m:sSubSup>
                          <m:sSubSupPr>
                            <m:ctrlPr>
                              <a:rPr lang="es-ES" sz="1800" b="0" i="1" smtClean="0">
                                <a:latin typeface="Cambria Math" panose="02040503050406030204" pitchFamily="18" charset="0"/>
                              </a:rPr>
                            </m:ctrlPr>
                          </m:sSubSupPr>
                          <m:e>
                            <m:r>
                              <a:rPr lang="es-ES" sz="1800" b="0" i="1" smtClean="0">
                                <a:latin typeface="Cambria Math" panose="02040503050406030204" pitchFamily="18" charset="0"/>
                              </a:rPr>
                              <m:t>𝑥</m:t>
                            </m:r>
                          </m:e>
                          <m:sub>
                            <m:r>
                              <a:rPr lang="es-ES" sz="1800" b="0" i="1" smtClean="0">
                                <a:latin typeface="Cambria Math" panose="02040503050406030204" pitchFamily="18" charset="0"/>
                              </a:rPr>
                              <m:t>𝑎</m:t>
                            </m:r>
                          </m:sub>
                          <m:sup>
                            <m:r>
                              <a:rPr lang="es-ES" sz="1800" b="0" i="1" smtClean="0">
                                <a:latin typeface="Cambria Math" panose="02040503050406030204" pitchFamily="18" charset="0"/>
                              </a:rPr>
                              <m:t>2</m:t>
                            </m:r>
                          </m:sup>
                        </m:sSubSup>
                        <m:r>
                          <a:rPr lang="es-ES" sz="1800" b="0" i="1" smtClean="0">
                            <a:latin typeface="Cambria Math" panose="02040503050406030204" pitchFamily="18" charset="0"/>
                          </a:rPr>
                          <m:t>+</m:t>
                        </m:r>
                        <m:sSubSup>
                          <m:sSubSupPr>
                            <m:ctrlPr>
                              <a:rPr lang="es-ES" sz="1800" b="0" i="1" smtClean="0">
                                <a:latin typeface="Cambria Math" panose="02040503050406030204" pitchFamily="18" charset="0"/>
                              </a:rPr>
                            </m:ctrlPr>
                          </m:sSubSupPr>
                          <m:e>
                            <m:r>
                              <a:rPr lang="es-ES" sz="1800" b="0" i="1" smtClean="0">
                                <a:latin typeface="Cambria Math" panose="02040503050406030204" pitchFamily="18" charset="0"/>
                              </a:rPr>
                              <m:t>𝑦</m:t>
                            </m:r>
                          </m:e>
                          <m:sub>
                            <m:r>
                              <a:rPr lang="es-ES" sz="1800" b="0" i="1" smtClean="0">
                                <a:latin typeface="Cambria Math" panose="02040503050406030204" pitchFamily="18" charset="0"/>
                              </a:rPr>
                              <m:t>𝑏</m:t>
                            </m:r>
                          </m:sub>
                          <m:sup>
                            <m:r>
                              <a:rPr lang="es-ES" sz="1800" b="0" i="1" smtClean="0">
                                <a:latin typeface="Cambria Math" panose="02040503050406030204" pitchFamily="18" charset="0"/>
                              </a:rPr>
                              <m:t>2</m:t>
                            </m:r>
                          </m:sup>
                        </m:sSubSup>
                      </m:e>
                    </m:d>
                    <m:r>
                      <a:rPr lang="es-ES" sz="1800" b="0" i="1" smtClean="0">
                        <a:latin typeface="Cambria Math" panose="02040503050406030204" pitchFamily="18" charset="0"/>
                      </a:rPr>
                      <m:t>⋅</m:t>
                    </m:r>
                    <m:d>
                      <m:dPr>
                        <m:ctrlPr>
                          <a:rPr lang="es-ES" sz="1800" b="0" i="1" smtClean="0">
                            <a:latin typeface="Cambria Math" panose="02040503050406030204" pitchFamily="18" charset="0"/>
                          </a:rPr>
                        </m:ctrlPr>
                      </m:dPr>
                      <m:e>
                        <m:sSubSup>
                          <m:sSubSupPr>
                            <m:ctrlPr>
                              <a:rPr lang="es-ES" sz="1800" b="0" i="1" smtClean="0">
                                <a:latin typeface="Cambria Math" panose="02040503050406030204" pitchFamily="18" charset="0"/>
                              </a:rPr>
                            </m:ctrlPr>
                          </m:sSubSupPr>
                          <m:e>
                            <m:r>
                              <a:rPr lang="es-ES" sz="1800" b="0" i="1" smtClean="0">
                                <a:latin typeface="Cambria Math" panose="02040503050406030204" pitchFamily="18" charset="0"/>
                              </a:rPr>
                              <m:t>𝑥</m:t>
                            </m:r>
                          </m:e>
                          <m:sub>
                            <m:r>
                              <a:rPr lang="es-ES" sz="1800" b="0" i="1" smtClean="0">
                                <a:latin typeface="Cambria Math" panose="02040503050406030204" pitchFamily="18" charset="0"/>
                              </a:rPr>
                              <m:t>𝑏</m:t>
                            </m:r>
                          </m:sub>
                          <m:sup>
                            <m:r>
                              <a:rPr lang="es-ES" sz="1800" b="0" i="1" smtClean="0">
                                <a:latin typeface="Cambria Math" panose="02040503050406030204" pitchFamily="18" charset="0"/>
                              </a:rPr>
                              <m:t>2</m:t>
                            </m:r>
                          </m:sup>
                        </m:sSubSup>
                        <m:r>
                          <a:rPr lang="es-ES" sz="1800" b="0" i="1" smtClean="0">
                            <a:latin typeface="Cambria Math" panose="02040503050406030204" pitchFamily="18" charset="0"/>
                          </a:rPr>
                          <m:t>+</m:t>
                        </m:r>
                        <m:sSubSup>
                          <m:sSubSupPr>
                            <m:ctrlPr>
                              <a:rPr lang="es-ES" sz="1800" b="0" i="1" smtClean="0">
                                <a:latin typeface="Cambria Math" panose="02040503050406030204" pitchFamily="18" charset="0"/>
                              </a:rPr>
                            </m:ctrlPr>
                          </m:sSubSupPr>
                          <m:e>
                            <m:r>
                              <a:rPr lang="es-ES" sz="1800" b="0" i="1" smtClean="0">
                                <a:latin typeface="Cambria Math" panose="02040503050406030204" pitchFamily="18" charset="0"/>
                              </a:rPr>
                              <m:t>𝑦</m:t>
                            </m:r>
                          </m:e>
                          <m:sub>
                            <m:r>
                              <a:rPr lang="es-ES" sz="1800" b="0" i="1" smtClean="0">
                                <a:latin typeface="Cambria Math" panose="02040503050406030204" pitchFamily="18" charset="0"/>
                              </a:rPr>
                              <m:t>𝑏</m:t>
                            </m:r>
                          </m:sub>
                          <m:sup>
                            <m:r>
                              <a:rPr lang="es-ES" sz="1800" b="0" i="1" smtClean="0">
                                <a:latin typeface="Cambria Math" panose="02040503050406030204" pitchFamily="18" charset="0"/>
                              </a:rPr>
                              <m:t>2</m:t>
                            </m:r>
                          </m:sup>
                        </m:sSubSup>
                      </m:e>
                    </m:d>
                  </m:oMath>
                </a14:m>
                <a:endParaRPr lang="es-ES" sz="1800" dirty="0"/>
              </a:p>
              <a:p>
                <a:pPr algn="just"/>
                <a:r>
                  <a:rPr lang="es-ES" sz="1800" dirty="0"/>
                  <a:t>Le decimos a la SVM que haga su trabajo, pero usando el nuevo producto de puntos, llamamos a esto </a:t>
                </a:r>
                <a:r>
                  <a:rPr lang="es-ES" sz="1800" dirty="0" err="1"/>
                  <a:t>kernel</a:t>
                </a:r>
                <a:r>
                  <a:rPr lang="es-ES" sz="1800" dirty="0"/>
                  <a:t> </a:t>
                </a:r>
                <a:r>
                  <a:rPr lang="es-ES" sz="1800" dirty="0" err="1"/>
                  <a:t>function</a:t>
                </a:r>
                <a:r>
                  <a:rPr lang="es-ES" sz="1800" dirty="0"/>
                  <a:t>.</a:t>
                </a:r>
              </a:p>
              <a:p>
                <a:pPr algn="just"/>
                <a:r>
                  <a:rPr lang="es-ES" sz="1800" dirty="0"/>
                  <a:t>Esto se conoce como el </a:t>
                </a:r>
                <a:r>
                  <a:rPr lang="es-ES" sz="1800" dirty="0" err="1"/>
                  <a:t>kernel</a:t>
                </a:r>
                <a:r>
                  <a:rPr lang="es-ES" sz="1800" dirty="0"/>
                  <a:t> </a:t>
                </a:r>
                <a:r>
                  <a:rPr lang="es-ES" sz="1800" dirty="0" err="1"/>
                  <a:t>trick</a:t>
                </a:r>
                <a:r>
                  <a:rPr lang="es-ES" sz="1800" dirty="0"/>
                  <a:t>, que amplía el espacio de características para ajustar un límite no lineal entre las clases. Los tipos comunes de núcleos utilizados para separar datos no lineales son los núcleos polinomiales, los núcleos de base radial y los núcleos lineales (que son lo mismo que los clasificadores de vectores de soporte). Simplemente, estos núcleos transforman nuestros datos para pasar un hiperplano lineal y, por lo tanto, clasificar nuestros datos.</a:t>
                </a:r>
              </a:p>
            </p:txBody>
          </p:sp>
        </mc:Choice>
        <mc:Fallback xmlns="">
          <p:sp>
            <p:nvSpPr>
              <p:cNvPr id="5" name="Marcador de contenido 4">
                <a:extLst>
                  <a:ext uri="{FF2B5EF4-FFF2-40B4-BE49-F238E27FC236}">
                    <a16:creationId xmlns:a16="http://schemas.microsoft.com/office/drawing/2014/main" id="{FD23BC54-5265-4D25-9233-642BD6AFA72F}"/>
                  </a:ext>
                </a:extLst>
              </p:cNvPr>
              <p:cNvSpPr>
                <a:spLocks noGrp="1" noRot="1" noChangeAspect="1" noMove="1" noResize="1" noEditPoints="1" noAdjustHandles="1" noChangeArrowheads="1" noChangeShapeType="1" noTextEdit="1"/>
              </p:cNvSpPr>
              <p:nvPr>
                <p:ph idx="1"/>
              </p:nvPr>
            </p:nvSpPr>
            <p:spPr>
              <a:xfrm>
                <a:off x="318051" y="1855305"/>
                <a:ext cx="8428383" cy="4837595"/>
              </a:xfrm>
              <a:blipFill>
                <a:blip r:embed="rId2"/>
                <a:stretch>
                  <a:fillRect l="-651" t="-882" r="-651"/>
                </a:stretch>
              </a:blipFill>
            </p:spPr>
            <p:txBody>
              <a:bodyPr/>
              <a:lstStyle/>
              <a:p>
                <a:r>
                  <a:rPr lang="es-ES">
                    <a:noFill/>
                  </a:rPr>
                  <a:t> </a:t>
                </a:r>
              </a:p>
            </p:txBody>
          </p:sp>
        </mc:Fallback>
      </mc:AlternateContent>
    </p:spTree>
    <p:extLst>
      <p:ext uri="{BB962C8B-B14F-4D97-AF65-F5344CB8AC3E}">
        <p14:creationId xmlns:p14="http://schemas.microsoft.com/office/powerpoint/2010/main" val="42143764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SVM: ventajas</a:t>
            </a:r>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4837595"/>
          </a:xfrm>
        </p:spPr>
        <p:txBody>
          <a:bodyPr/>
          <a:lstStyle/>
          <a:p>
            <a:pPr algn="just"/>
            <a:r>
              <a:rPr lang="es-ES" sz="1800" dirty="0"/>
              <a:t>Alta dimensionalidad: SVM es una herramienta eficaz en espacios de alta dimensión, que es particularmente aplicable a la clasificación de documentos y análisis de sentimientos donde la dimensionalidad puede ser extremadamente grande.</a:t>
            </a:r>
          </a:p>
          <a:p>
            <a:pPr algn="just"/>
            <a:r>
              <a:rPr lang="es-ES" sz="1800" dirty="0"/>
              <a:t>Eficiencia de la memoria: dado que solo un subconjunto de los puntos de entrenamiento se usa en el proceso de decisión real de asignar nuevos registros, solo estos puntos deben almacenarse en la memoria (y calcularse) al tomar decisiones.</a:t>
            </a:r>
          </a:p>
          <a:p>
            <a:pPr algn="just"/>
            <a:r>
              <a:rPr lang="es-ES" sz="1800" dirty="0"/>
              <a:t>Versatilidad: la separación de clases es a menudo altamente no lineal. La capacidad de aplicar nuevos núcleos permite una flexibilidad sustancial para los límites de decisión, lo que lleva a un mayor rendimiento de clasificación.</a:t>
            </a:r>
          </a:p>
        </p:txBody>
      </p:sp>
    </p:spTree>
    <p:extLst>
      <p:ext uri="{BB962C8B-B14F-4D97-AF65-F5344CB8AC3E}">
        <p14:creationId xmlns:p14="http://schemas.microsoft.com/office/powerpoint/2010/main" val="41072394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SVM: desventajas</a:t>
            </a:r>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4837595"/>
          </a:xfrm>
        </p:spPr>
        <p:txBody>
          <a:bodyPr/>
          <a:lstStyle/>
          <a:p>
            <a:pPr algn="just"/>
            <a:r>
              <a:rPr lang="es-ES" sz="1800" dirty="0" err="1"/>
              <a:t>Kernel</a:t>
            </a:r>
            <a:r>
              <a:rPr lang="es-ES" sz="1800" dirty="0"/>
              <a:t> </a:t>
            </a:r>
            <a:r>
              <a:rPr lang="es-ES" sz="1800" dirty="0" err="1"/>
              <a:t>Parameters</a:t>
            </a:r>
            <a:r>
              <a:rPr lang="es-ES" sz="1800" dirty="0"/>
              <a:t> </a:t>
            </a:r>
            <a:r>
              <a:rPr lang="es-ES" sz="1800" dirty="0" err="1"/>
              <a:t>Selection</a:t>
            </a:r>
            <a:r>
              <a:rPr lang="es-ES" sz="1800" dirty="0"/>
              <a:t>: Los SVM son muy sensibles a la elección de los parámetros del </a:t>
            </a:r>
            <a:r>
              <a:rPr lang="es-ES" sz="1800" dirty="0" err="1"/>
              <a:t>kernel</a:t>
            </a:r>
            <a:r>
              <a:rPr lang="es-ES" sz="1800" dirty="0"/>
              <a:t>. En situaciones donde el número de funciones para cada objeto excede el número de muestras de datos de entrenamiento, los SVM pueden tener un rendimiento pobre. Esto se puede ver intuitivamente como si el espacio de características de alta dimensión fuera mucho más grande que las muestras. Luego, hay vectores soporte menos efectivos en los que se admiten los hiperplanos lineales óptimos, lo que lleva a un rendimiento de clasificación más bajo a medida que se agregan nuevas muestras invisibles.</a:t>
            </a:r>
          </a:p>
          <a:p>
            <a:pPr algn="just"/>
            <a:endParaRPr lang="es-ES" sz="1800" dirty="0"/>
          </a:p>
          <a:p>
            <a:pPr algn="just"/>
            <a:r>
              <a:rPr lang="es-ES" sz="1800" dirty="0"/>
              <a:t>No probabilístico: No existe una interpretación probabilística directa para la pertenencia a un grupo. Sin embargo, una métrica potencial para determinar la "efectividad" de la clasificación es qué tan lejos del límite de decisión se encuentra el nuevo punto.</a:t>
            </a:r>
          </a:p>
        </p:txBody>
      </p:sp>
    </p:spTree>
    <p:extLst>
      <p:ext uri="{BB962C8B-B14F-4D97-AF65-F5344CB8AC3E}">
        <p14:creationId xmlns:p14="http://schemas.microsoft.com/office/powerpoint/2010/main" val="25188752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2203524" y="1082125"/>
            <a:ext cx="4251741" cy="733422"/>
          </a:xfrm>
        </p:spPr>
        <p:txBody>
          <a:bodyPr/>
          <a:lstStyle/>
          <a:p>
            <a:r>
              <a:rPr lang="es-ES" sz="5400" dirty="0" err="1"/>
              <a:t>Let’s</a:t>
            </a:r>
            <a:r>
              <a:rPr lang="es-ES" sz="5400" dirty="0"/>
              <a:t> do </a:t>
            </a:r>
            <a:r>
              <a:rPr lang="es-ES" sz="5400" dirty="0" err="1"/>
              <a:t>it</a:t>
            </a:r>
            <a:r>
              <a:rPr lang="es-ES" sz="5400" dirty="0"/>
              <a:t>…</a:t>
            </a:r>
          </a:p>
        </p:txBody>
      </p:sp>
      <p:pic>
        <p:nvPicPr>
          <p:cNvPr id="5122" name="Picture 2" descr="Resultado de imagen de R programming">
            <a:extLst>
              <a:ext uri="{FF2B5EF4-FFF2-40B4-BE49-F238E27FC236}">
                <a16:creationId xmlns:a16="http://schemas.microsoft.com/office/drawing/2014/main" id="{2218DA94-357F-4D8E-931B-541B61A9B8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5790" y="2324200"/>
            <a:ext cx="5107211" cy="395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51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61322" y="1930265"/>
            <a:ext cx="4850295" cy="733422"/>
          </a:xfrm>
        </p:spPr>
        <p:txBody>
          <a:bodyPr/>
          <a:lstStyle/>
          <a:p>
            <a:pPr algn="r"/>
            <a:r>
              <a:rPr lang="es-ES" sz="3200" dirty="0" err="1"/>
              <a:t>supervised</a:t>
            </a:r>
            <a:r>
              <a:rPr lang="es-ES" sz="3200" dirty="0"/>
              <a:t> </a:t>
            </a:r>
            <a:r>
              <a:rPr lang="es-ES" sz="3200" dirty="0" err="1"/>
              <a:t>learning</a:t>
            </a:r>
            <a:endParaRPr lang="es-ES" sz="3200" dirty="0"/>
          </a:p>
        </p:txBody>
      </p:sp>
      <p:pic>
        <p:nvPicPr>
          <p:cNvPr id="5" name="Imagen 4">
            <a:extLst>
              <a:ext uri="{FF2B5EF4-FFF2-40B4-BE49-F238E27FC236}">
                <a16:creationId xmlns:a16="http://schemas.microsoft.com/office/drawing/2014/main" id="{AA83747E-041D-45CD-9841-0C54FFC96A76}"/>
              </a:ext>
            </a:extLst>
          </p:cNvPr>
          <p:cNvPicPr>
            <a:picLocks noChangeAspect="1"/>
          </p:cNvPicPr>
          <p:nvPr/>
        </p:nvPicPr>
        <p:blipFill rotWithShape="1">
          <a:blip r:embed="rId2"/>
          <a:srcRect l="1875" t="77357" r="59275" b="9180"/>
          <a:stretch/>
        </p:blipFill>
        <p:spPr>
          <a:xfrm>
            <a:off x="728869" y="3154018"/>
            <a:ext cx="7686261" cy="1497496"/>
          </a:xfrm>
          <a:prstGeom prst="rect">
            <a:avLst/>
          </a:prstGeom>
        </p:spPr>
      </p:pic>
      <p:sp>
        <p:nvSpPr>
          <p:cNvPr id="8" name="Elipse 7">
            <a:extLst>
              <a:ext uri="{FF2B5EF4-FFF2-40B4-BE49-F238E27FC236}">
                <a16:creationId xmlns:a16="http://schemas.microsoft.com/office/drawing/2014/main" id="{292C1B04-6908-4115-85BD-B2802FB697EA}"/>
              </a:ext>
            </a:extLst>
          </p:cNvPr>
          <p:cNvSpPr/>
          <p:nvPr/>
        </p:nvSpPr>
        <p:spPr>
          <a:xfrm>
            <a:off x="622852" y="3048000"/>
            <a:ext cx="477078" cy="160351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CuadroTexto 8">
            <a:extLst>
              <a:ext uri="{FF2B5EF4-FFF2-40B4-BE49-F238E27FC236}">
                <a16:creationId xmlns:a16="http://schemas.microsoft.com/office/drawing/2014/main" id="{8268813E-6201-494F-90C1-10F3F491BDB2}"/>
              </a:ext>
            </a:extLst>
          </p:cNvPr>
          <p:cNvSpPr txBox="1"/>
          <p:nvPr/>
        </p:nvSpPr>
        <p:spPr>
          <a:xfrm>
            <a:off x="0" y="994064"/>
            <a:ext cx="2067339" cy="923330"/>
          </a:xfrm>
          <a:prstGeom prst="rect">
            <a:avLst/>
          </a:prstGeom>
          <a:noFill/>
          <a:ln w="12700">
            <a:solidFill>
              <a:schemeClr val="tx1"/>
            </a:solidFill>
          </a:ln>
        </p:spPr>
        <p:txBody>
          <a:bodyPr wrap="square" rtlCol="0">
            <a:spAutoFit/>
          </a:bodyPr>
          <a:lstStyle/>
          <a:p>
            <a:pPr algn="ctr"/>
            <a:r>
              <a:rPr lang="es-ES" dirty="0">
                <a:latin typeface="Calibri" panose="020F0502020204030204" pitchFamily="34" charset="0"/>
              </a:rPr>
              <a:t>Variable respuesta/objetivo/dependiente</a:t>
            </a:r>
          </a:p>
        </p:txBody>
      </p:sp>
      <p:sp>
        <p:nvSpPr>
          <p:cNvPr id="10" name="Flecha: hacia abajo 9">
            <a:extLst>
              <a:ext uri="{FF2B5EF4-FFF2-40B4-BE49-F238E27FC236}">
                <a16:creationId xmlns:a16="http://schemas.microsoft.com/office/drawing/2014/main" id="{C99A8A5B-C08E-4DB1-8830-47D36E68EB07}"/>
              </a:ext>
            </a:extLst>
          </p:cNvPr>
          <p:cNvSpPr/>
          <p:nvPr/>
        </p:nvSpPr>
        <p:spPr>
          <a:xfrm>
            <a:off x="715617" y="1997289"/>
            <a:ext cx="291547" cy="8909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0533896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Conclusion</a:t>
            </a:r>
            <a:endParaRPr lang="es-ES" dirty="0"/>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4837595"/>
          </a:xfrm>
        </p:spPr>
        <p:txBody>
          <a:bodyPr/>
          <a:lstStyle/>
          <a:p>
            <a:pPr algn="just"/>
            <a:r>
              <a:rPr lang="es-ES" sz="1800" dirty="0"/>
              <a:t>Para resumir, las SVM son una subclase de clasificadores supervisados ​​que intentan dividir un espacio de características en dos o más grupos. Lo logran al encontrar un medio óptimo para separar dichos grupos según sus etiquetas de clase conocidas:</a:t>
            </a:r>
          </a:p>
          <a:p>
            <a:pPr lvl="1" algn="just">
              <a:buFont typeface="Courier New" panose="02070309020205020404" pitchFamily="49" charset="0"/>
              <a:buChar char="o"/>
            </a:pPr>
            <a:r>
              <a:rPr lang="es-ES" sz="1400" dirty="0"/>
              <a:t>En casos más simples, el "límite" de separación es lineal, lo que lleva a grupos que se dividen por líneas (o planos) en espacios de alta dimensión.</a:t>
            </a:r>
          </a:p>
          <a:p>
            <a:pPr lvl="1" algn="just">
              <a:buFont typeface="Courier New" panose="02070309020205020404" pitchFamily="49" charset="0"/>
              <a:buChar char="o"/>
            </a:pPr>
            <a:r>
              <a:rPr lang="es-ES" sz="1400" dirty="0"/>
              <a:t>En casos más complicados (donde los grupos no están bien separados por líneas o planos), los SVM pueden realizar particiones no lineales. Esto se consigue mediante una función del núcleo.</a:t>
            </a:r>
          </a:p>
          <a:p>
            <a:pPr lvl="1" algn="just">
              <a:buFont typeface="Courier New" panose="02070309020205020404" pitchFamily="49" charset="0"/>
              <a:buChar char="o"/>
            </a:pPr>
            <a:r>
              <a:rPr lang="es-ES" sz="1400" dirty="0"/>
              <a:t>En última instancia, esto los convierte en clasificadores muy sofisticados y capaces, pero a un coste usual y es que pueden ser propensos a </a:t>
            </a:r>
            <a:r>
              <a:rPr lang="es-ES" sz="1400" dirty="0" err="1"/>
              <a:t>overfitting</a:t>
            </a:r>
            <a:r>
              <a:rPr lang="es-ES" sz="1400" dirty="0"/>
              <a:t>.</a:t>
            </a:r>
          </a:p>
          <a:p>
            <a:pPr algn="just"/>
            <a:r>
              <a:rPr lang="es-ES" sz="1800" dirty="0"/>
              <a:t>Las SVM son excelentes clasificadores para situaciones específicas cuando los grupos están claramente separados. También hacen un gran trabajo cuando sus datos no están separados linealmente. Puede transformar los datos para separarlos linealmente, o puede hacer que los SVM conviertan los datos y separen linealmente las dos clases directamente de la caja. Esta es una de las principales razones para usar </a:t>
            </a:r>
            <a:r>
              <a:rPr lang="es-ES" sz="1800" dirty="0" err="1"/>
              <a:t>SVMs</a:t>
            </a:r>
            <a:r>
              <a:rPr lang="es-ES" sz="1800" dirty="0"/>
              <a:t>. </a:t>
            </a:r>
          </a:p>
        </p:txBody>
      </p:sp>
    </p:spTree>
    <p:extLst>
      <p:ext uri="{BB962C8B-B14F-4D97-AF65-F5344CB8AC3E}">
        <p14:creationId xmlns:p14="http://schemas.microsoft.com/office/powerpoint/2010/main" val="26462858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74530" y="1280909"/>
            <a:ext cx="6994940" cy="733422"/>
          </a:xfrm>
        </p:spPr>
        <p:txBody>
          <a:bodyPr/>
          <a:lstStyle/>
          <a:p>
            <a:r>
              <a:rPr lang="es-ES" sz="3600" dirty="0" err="1"/>
              <a:t>Splines</a:t>
            </a:r>
            <a:r>
              <a:rPr lang="es-ES" sz="3600" dirty="0"/>
              <a:t> cúbicos, o como unir puntos para estimar datos</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cxnSp>
        <p:nvCxnSpPr>
          <p:cNvPr id="7" name="Conector recto 6">
            <a:extLst>
              <a:ext uri="{FF2B5EF4-FFF2-40B4-BE49-F238E27FC236}">
                <a16:creationId xmlns:a16="http://schemas.microsoft.com/office/drawing/2014/main" id="{C8647502-73A6-4933-8720-96501DA457F8}"/>
              </a:ext>
            </a:extLst>
          </p:cNvPr>
          <p:cNvCxnSpPr>
            <a:cxnSpLocks/>
          </p:cNvCxnSpPr>
          <p:nvPr/>
        </p:nvCxnSpPr>
        <p:spPr>
          <a:xfrm flipV="1">
            <a:off x="2531464" y="2922969"/>
            <a:ext cx="1981200" cy="1262270"/>
          </a:xfrm>
          <a:prstGeom prst="line">
            <a:avLst/>
          </a:prstGeom>
          <a:ln w="28575">
            <a:headEnd type="oval" w="med" len="med"/>
            <a:tailEnd type="oval" w="med" len="med"/>
          </a:ln>
        </p:spPr>
        <p:style>
          <a:lnRef idx="1">
            <a:schemeClr val="dk1"/>
          </a:lnRef>
          <a:fillRef idx="0">
            <a:schemeClr val="dk1"/>
          </a:fillRef>
          <a:effectRef idx="0">
            <a:schemeClr val="dk1"/>
          </a:effectRef>
          <a:fontRef idx="minor">
            <a:schemeClr val="tx1"/>
          </a:fontRef>
        </p:style>
      </p:cxnSp>
      <p:sp>
        <p:nvSpPr>
          <p:cNvPr id="27" name="CuadroTexto 26">
            <a:extLst>
              <a:ext uri="{FF2B5EF4-FFF2-40B4-BE49-F238E27FC236}">
                <a16:creationId xmlns:a16="http://schemas.microsoft.com/office/drawing/2014/main" id="{75648BC8-2EC8-4963-9344-76F481BDAD53}"/>
              </a:ext>
            </a:extLst>
          </p:cNvPr>
          <p:cNvSpPr txBox="1"/>
          <p:nvPr/>
        </p:nvSpPr>
        <p:spPr>
          <a:xfrm>
            <a:off x="2213964" y="3738770"/>
            <a:ext cx="224384" cy="369332"/>
          </a:xfrm>
          <a:prstGeom prst="rect">
            <a:avLst/>
          </a:prstGeom>
          <a:noFill/>
        </p:spPr>
        <p:txBody>
          <a:bodyPr wrap="square" rtlCol="0">
            <a:spAutoFit/>
          </a:bodyPr>
          <a:lstStyle/>
          <a:p>
            <a:r>
              <a:rPr lang="es-ES" b="1" dirty="0"/>
              <a:t>A</a:t>
            </a:r>
          </a:p>
        </p:txBody>
      </p:sp>
      <p:sp>
        <p:nvSpPr>
          <p:cNvPr id="29" name="CuadroTexto 28">
            <a:extLst>
              <a:ext uri="{FF2B5EF4-FFF2-40B4-BE49-F238E27FC236}">
                <a16:creationId xmlns:a16="http://schemas.microsoft.com/office/drawing/2014/main" id="{1C941826-B92A-4991-BF68-3C6A85883A87}"/>
              </a:ext>
            </a:extLst>
          </p:cNvPr>
          <p:cNvSpPr txBox="1"/>
          <p:nvPr/>
        </p:nvSpPr>
        <p:spPr>
          <a:xfrm>
            <a:off x="4381396" y="2449204"/>
            <a:ext cx="224384" cy="369332"/>
          </a:xfrm>
          <a:prstGeom prst="rect">
            <a:avLst/>
          </a:prstGeom>
          <a:noFill/>
        </p:spPr>
        <p:txBody>
          <a:bodyPr wrap="square" rtlCol="0">
            <a:spAutoFit/>
          </a:bodyPr>
          <a:lstStyle/>
          <a:p>
            <a:r>
              <a:rPr lang="es-ES" b="1" dirty="0"/>
              <a:t>B</a:t>
            </a:r>
          </a:p>
        </p:txBody>
      </p:sp>
      <p:grpSp>
        <p:nvGrpSpPr>
          <p:cNvPr id="37" name="Grupo 36">
            <a:extLst>
              <a:ext uri="{FF2B5EF4-FFF2-40B4-BE49-F238E27FC236}">
                <a16:creationId xmlns:a16="http://schemas.microsoft.com/office/drawing/2014/main" id="{F359B9A8-977A-48C1-BDEE-5B74989F8848}"/>
              </a:ext>
            </a:extLst>
          </p:cNvPr>
          <p:cNvGrpSpPr/>
          <p:nvPr/>
        </p:nvGrpSpPr>
        <p:grpSpPr>
          <a:xfrm>
            <a:off x="6862113" y="2969333"/>
            <a:ext cx="2226716" cy="2055431"/>
            <a:chOff x="6087568" y="2922969"/>
            <a:chExt cx="2882874" cy="2055431"/>
          </a:xfrm>
        </p:grpSpPr>
        <p:cxnSp>
          <p:nvCxnSpPr>
            <p:cNvPr id="23" name="Conector: curvado 22">
              <a:extLst>
                <a:ext uri="{FF2B5EF4-FFF2-40B4-BE49-F238E27FC236}">
                  <a16:creationId xmlns:a16="http://schemas.microsoft.com/office/drawing/2014/main" id="{5E96C3AD-B7C5-4F33-BD0B-DFCA28DE3E05}"/>
                </a:ext>
              </a:extLst>
            </p:cNvPr>
            <p:cNvCxnSpPr>
              <a:cxnSpLocks/>
            </p:cNvCxnSpPr>
            <p:nvPr/>
          </p:nvCxnSpPr>
          <p:spPr>
            <a:xfrm>
              <a:off x="6286552" y="3429000"/>
              <a:ext cx="2421432" cy="1549400"/>
            </a:xfrm>
            <a:prstGeom prst="curvedConnector3">
              <a:avLst>
                <a:gd name="adj1" fmla="val 50001"/>
              </a:avLst>
            </a:prstGeom>
            <a:ln w="19050">
              <a:headEnd type="oval" w="med" len="med"/>
              <a:tailEnd type="oval" w="med" len="med"/>
            </a:ln>
          </p:spPr>
          <p:style>
            <a:lnRef idx="1">
              <a:schemeClr val="dk1"/>
            </a:lnRef>
            <a:fillRef idx="0">
              <a:schemeClr val="dk1"/>
            </a:fillRef>
            <a:effectRef idx="0">
              <a:schemeClr val="dk1"/>
            </a:effectRef>
            <a:fontRef idx="minor">
              <a:schemeClr val="tx1"/>
            </a:fontRef>
          </p:style>
        </p:cxnSp>
        <p:sp>
          <p:nvSpPr>
            <p:cNvPr id="31" name="CuadroTexto 30">
              <a:extLst>
                <a:ext uri="{FF2B5EF4-FFF2-40B4-BE49-F238E27FC236}">
                  <a16:creationId xmlns:a16="http://schemas.microsoft.com/office/drawing/2014/main" id="{FC37B61F-2CD3-4646-920F-1AEBFABBE4C4}"/>
                </a:ext>
              </a:extLst>
            </p:cNvPr>
            <p:cNvSpPr txBox="1"/>
            <p:nvPr/>
          </p:nvSpPr>
          <p:spPr>
            <a:xfrm>
              <a:off x="6087568" y="2922969"/>
              <a:ext cx="224384" cy="369332"/>
            </a:xfrm>
            <a:prstGeom prst="rect">
              <a:avLst/>
            </a:prstGeom>
            <a:noFill/>
          </p:spPr>
          <p:txBody>
            <a:bodyPr wrap="square" rtlCol="0">
              <a:spAutoFit/>
            </a:bodyPr>
            <a:lstStyle/>
            <a:p>
              <a:r>
                <a:rPr lang="es-ES" b="1" dirty="0"/>
                <a:t>A</a:t>
              </a:r>
            </a:p>
          </p:txBody>
        </p:sp>
        <p:sp>
          <p:nvSpPr>
            <p:cNvPr id="32" name="CuadroTexto 31">
              <a:extLst>
                <a:ext uri="{FF2B5EF4-FFF2-40B4-BE49-F238E27FC236}">
                  <a16:creationId xmlns:a16="http://schemas.microsoft.com/office/drawing/2014/main" id="{460AAA77-CC82-4253-8165-36831014F6E2}"/>
                </a:ext>
              </a:extLst>
            </p:cNvPr>
            <p:cNvSpPr txBox="1"/>
            <p:nvPr/>
          </p:nvSpPr>
          <p:spPr>
            <a:xfrm>
              <a:off x="8746058" y="4475616"/>
              <a:ext cx="224384" cy="369332"/>
            </a:xfrm>
            <a:prstGeom prst="rect">
              <a:avLst/>
            </a:prstGeom>
            <a:noFill/>
          </p:spPr>
          <p:txBody>
            <a:bodyPr wrap="square" rtlCol="0">
              <a:spAutoFit/>
            </a:bodyPr>
            <a:lstStyle/>
            <a:p>
              <a:r>
                <a:rPr lang="es-ES" b="1" dirty="0"/>
                <a:t>B</a:t>
              </a:r>
            </a:p>
          </p:txBody>
        </p:sp>
      </p:grpSp>
      <p:grpSp>
        <p:nvGrpSpPr>
          <p:cNvPr id="36" name="Grupo 35">
            <a:extLst>
              <a:ext uri="{FF2B5EF4-FFF2-40B4-BE49-F238E27FC236}">
                <a16:creationId xmlns:a16="http://schemas.microsoft.com/office/drawing/2014/main" id="{26EE5BB4-24DA-4A41-A70B-B7532AFEE7D9}"/>
              </a:ext>
            </a:extLst>
          </p:cNvPr>
          <p:cNvGrpSpPr/>
          <p:nvPr/>
        </p:nvGrpSpPr>
        <p:grpSpPr>
          <a:xfrm>
            <a:off x="2260548" y="3727174"/>
            <a:ext cx="2252116" cy="2933702"/>
            <a:chOff x="2959100" y="2406649"/>
            <a:chExt cx="2834260" cy="2933702"/>
          </a:xfrm>
        </p:grpSpPr>
        <p:sp>
          <p:nvSpPr>
            <p:cNvPr id="20" name="Arco 19">
              <a:extLst>
                <a:ext uri="{FF2B5EF4-FFF2-40B4-BE49-F238E27FC236}">
                  <a16:creationId xmlns:a16="http://schemas.microsoft.com/office/drawing/2014/main" id="{2323BF7F-3465-4ABD-8934-5DEDA61A22E3}"/>
                </a:ext>
              </a:extLst>
            </p:cNvPr>
            <p:cNvSpPr/>
            <p:nvPr/>
          </p:nvSpPr>
          <p:spPr>
            <a:xfrm rot="7239421">
              <a:off x="3012033" y="2641600"/>
              <a:ext cx="2933702" cy="2463800"/>
            </a:xfrm>
            <a:prstGeom prst="arc">
              <a:avLst>
                <a:gd name="adj1" fmla="val 15184483"/>
                <a:gd name="adj2" fmla="val 2711489"/>
              </a:avLst>
            </a:prstGeom>
            <a:ln w="19050">
              <a:headEnd type="oval" w="med" len="med"/>
              <a:tailEnd type="oval"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s-ES"/>
            </a:p>
          </p:txBody>
        </p:sp>
        <p:grpSp>
          <p:nvGrpSpPr>
            <p:cNvPr id="34" name="Grupo 33">
              <a:extLst>
                <a:ext uri="{FF2B5EF4-FFF2-40B4-BE49-F238E27FC236}">
                  <a16:creationId xmlns:a16="http://schemas.microsoft.com/office/drawing/2014/main" id="{5CB6ED23-412A-4F2E-986C-E8467DD17E87}"/>
                </a:ext>
              </a:extLst>
            </p:cNvPr>
            <p:cNvGrpSpPr/>
            <p:nvPr/>
          </p:nvGrpSpPr>
          <p:grpSpPr>
            <a:xfrm>
              <a:off x="2959100" y="3704239"/>
              <a:ext cx="2834260" cy="369332"/>
              <a:chOff x="2959100" y="3704239"/>
              <a:chExt cx="2834260" cy="369332"/>
            </a:xfrm>
          </p:grpSpPr>
          <p:sp>
            <p:nvSpPr>
              <p:cNvPr id="30" name="CuadroTexto 29">
                <a:extLst>
                  <a:ext uri="{FF2B5EF4-FFF2-40B4-BE49-F238E27FC236}">
                    <a16:creationId xmlns:a16="http://schemas.microsoft.com/office/drawing/2014/main" id="{FAF1981E-64C8-48AC-87BF-0E122CC6F48E}"/>
                  </a:ext>
                </a:extLst>
              </p:cNvPr>
              <p:cNvSpPr txBox="1"/>
              <p:nvPr/>
            </p:nvSpPr>
            <p:spPr>
              <a:xfrm>
                <a:off x="2959100" y="3704239"/>
                <a:ext cx="224384" cy="369332"/>
              </a:xfrm>
              <a:prstGeom prst="rect">
                <a:avLst/>
              </a:prstGeom>
              <a:noFill/>
            </p:spPr>
            <p:txBody>
              <a:bodyPr wrap="square" rtlCol="0">
                <a:spAutoFit/>
              </a:bodyPr>
              <a:lstStyle/>
              <a:p>
                <a:r>
                  <a:rPr lang="es-ES" b="1" dirty="0"/>
                  <a:t>A</a:t>
                </a:r>
              </a:p>
            </p:txBody>
          </p:sp>
          <p:sp>
            <p:nvSpPr>
              <p:cNvPr id="33" name="CuadroTexto 32">
                <a:extLst>
                  <a:ext uri="{FF2B5EF4-FFF2-40B4-BE49-F238E27FC236}">
                    <a16:creationId xmlns:a16="http://schemas.microsoft.com/office/drawing/2014/main" id="{77E95419-6B1D-49A8-838E-53F9D16C9687}"/>
                  </a:ext>
                </a:extLst>
              </p:cNvPr>
              <p:cNvSpPr txBox="1"/>
              <p:nvPr/>
            </p:nvSpPr>
            <p:spPr>
              <a:xfrm>
                <a:off x="5568976" y="3704239"/>
                <a:ext cx="224384" cy="369332"/>
              </a:xfrm>
              <a:prstGeom prst="rect">
                <a:avLst/>
              </a:prstGeom>
              <a:noFill/>
            </p:spPr>
            <p:txBody>
              <a:bodyPr wrap="square" rtlCol="0">
                <a:spAutoFit/>
              </a:bodyPr>
              <a:lstStyle/>
              <a:p>
                <a:r>
                  <a:rPr lang="es-ES" b="1" dirty="0"/>
                  <a:t>B</a:t>
                </a:r>
              </a:p>
            </p:txBody>
          </p:sp>
        </p:grpSp>
      </p:grpSp>
      <p:pic>
        <p:nvPicPr>
          <p:cNvPr id="28" name="Imagen 27">
            <a:extLst>
              <a:ext uri="{FF2B5EF4-FFF2-40B4-BE49-F238E27FC236}">
                <a16:creationId xmlns:a16="http://schemas.microsoft.com/office/drawing/2014/main" id="{E30C1254-8858-4D00-AE36-61BC94F99DC6}"/>
              </a:ext>
            </a:extLst>
          </p:cNvPr>
          <p:cNvPicPr>
            <a:picLocks noChangeAspect="1"/>
          </p:cNvPicPr>
          <p:nvPr/>
        </p:nvPicPr>
        <p:blipFill rotWithShape="1">
          <a:blip r:embed="rId2"/>
          <a:srcRect t="50000" r="52000"/>
          <a:stretch/>
        </p:blipFill>
        <p:spPr>
          <a:xfrm>
            <a:off x="4878856" y="3334681"/>
            <a:ext cx="1828800" cy="1533525"/>
          </a:xfrm>
          <a:prstGeom prst="rect">
            <a:avLst/>
          </a:prstGeom>
        </p:spPr>
      </p:pic>
      <p:pic>
        <p:nvPicPr>
          <p:cNvPr id="35" name="Imagen 34">
            <a:extLst>
              <a:ext uri="{FF2B5EF4-FFF2-40B4-BE49-F238E27FC236}">
                <a16:creationId xmlns:a16="http://schemas.microsoft.com/office/drawing/2014/main" id="{CFFC102A-67EA-467B-A012-6441EBE4CF06}"/>
              </a:ext>
            </a:extLst>
          </p:cNvPr>
          <p:cNvPicPr>
            <a:picLocks noChangeAspect="1"/>
          </p:cNvPicPr>
          <p:nvPr/>
        </p:nvPicPr>
        <p:blipFill rotWithShape="1">
          <a:blip r:embed="rId2"/>
          <a:srcRect r="52000" b="48906"/>
          <a:stretch/>
        </p:blipFill>
        <p:spPr>
          <a:xfrm>
            <a:off x="253896" y="2597666"/>
            <a:ext cx="1828800" cy="1567070"/>
          </a:xfrm>
          <a:prstGeom prst="rect">
            <a:avLst/>
          </a:prstGeom>
        </p:spPr>
      </p:pic>
      <p:pic>
        <p:nvPicPr>
          <p:cNvPr id="38" name="Imagen 37">
            <a:extLst>
              <a:ext uri="{FF2B5EF4-FFF2-40B4-BE49-F238E27FC236}">
                <a16:creationId xmlns:a16="http://schemas.microsoft.com/office/drawing/2014/main" id="{5158201F-56C6-43C9-A568-712407ED5FD3}"/>
              </a:ext>
            </a:extLst>
          </p:cNvPr>
          <p:cNvPicPr>
            <a:picLocks noChangeAspect="1"/>
          </p:cNvPicPr>
          <p:nvPr/>
        </p:nvPicPr>
        <p:blipFill rotWithShape="1">
          <a:blip r:embed="rId2"/>
          <a:srcRect r="52000" b="48906"/>
          <a:stretch/>
        </p:blipFill>
        <p:spPr>
          <a:xfrm>
            <a:off x="311098" y="4978400"/>
            <a:ext cx="1828800" cy="1567070"/>
          </a:xfrm>
          <a:prstGeom prst="rect">
            <a:avLst/>
          </a:prstGeom>
        </p:spPr>
      </p:pic>
    </p:spTree>
    <p:extLst>
      <p:ext uri="{BB962C8B-B14F-4D97-AF65-F5344CB8AC3E}">
        <p14:creationId xmlns:p14="http://schemas.microsoft.com/office/powerpoint/2010/main" val="8063354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Splines</a:t>
            </a:r>
            <a:endParaRPr lang="es-ES" dirty="0"/>
          </a:p>
        </p:txBody>
      </p:sp>
      <mc:AlternateContent xmlns:mc="http://schemas.openxmlformats.org/markup-compatibility/2006" xmlns:a14="http://schemas.microsoft.com/office/drawing/2010/main">
        <mc:Choice Requires="a14">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4837595"/>
              </a:xfrm>
            </p:spPr>
            <p:txBody>
              <a:bodyPr/>
              <a:lstStyle/>
              <a:p>
                <a:pPr algn="just"/>
                <a:r>
                  <a:rPr lang="es-ES" sz="1800" dirty="0"/>
                  <a:t>Los </a:t>
                </a:r>
                <a:r>
                  <a:rPr lang="es-ES" sz="1800" dirty="0" err="1"/>
                  <a:t>splines</a:t>
                </a:r>
                <a:r>
                  <a:rPr lang="es-ES" sz="1800" dirty="0"/>
                  <a:t> son una forma suave y flexible de ajustar modelos no lineales y aprender las interacciones no lineales de los datos. En la mayoría de los métodos en los que ajustamos los modelos no lineales a los datos y aprendemos las no linealidades es mediante la transformación de los datos o las variables aplicando una transformación no lineal.</a:t>
                </a:r>
              </a:p>
              <a:p>
                <a:pPr algn="just"/>
                <a:r>
                  <a:rPr lang="es-ES" sz="1800" dirty="0"/>
                  <a:t>Los </a:t>
                </a:r>
                <a:r>
                  <a:rPr lang="es-ES" sz="1800" dirty="0" err="1"/>
                  <a:t>splines</a:t>
                </a:r>
                <a:r>
                  <a:rPr lang="es-ES" sz="1800" dirty="0"/>
                  <a:t> cúbicos con </a:t>
                </a:r>
                <a:r>
                  <a:rPr lang="es-ES" sz="1800" dirty="0" err="1"/>
                  <a:t>knots</a:t>
                </a:r>
                <a:r>
                  <a:rPr lang="es-ES" sz="1800" dirty="0"/>
                  <a:t> (puntos de corte) en X son un polinomio cúbico de </a:t>
                </a:r>
                <a:r>
                  <a:rPr lang="es-ES" sz="1800" dirty="0" err="1"/>
                  <a:t>piece-wise</a:t>
                </a:r>
                <a:r>
                  <a:rPr lang="es-ES" sz="1800" dirty="0"/>
                  <a:t> con derivadas continuas hasta el orden 2 en cada </a:t>
                </a:r>
                <a:r>
                  <a:rPr lang="es-ES" sz="1800" dirty="0" err="1"/>
                  <a:t>knot</a:t>
                </a:r>
                <a:r>
                  <a:rPr lang="es-ES" sz="1800" dirty="0"/>
                  <a:t>. Tienen 1ª y 2ª derivadas continuas. </a:t>
                </a:r>
              </a:p>
              <a:p>
                <a:pPr algn="just"/>
                <a:r>
                  <a:rPr lang="es-ES" sz="1800" dirty="0"/>
                  <a:t>Básicamente lo que realizan es una transformación de las variables </a:t>
                </a:r>
                <a14:m>
                  <m:oMath xmlns:m="http://schemas.openxmlformats.org/officeDocument/2006/math">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𝑥</m:t>
                        </m:r>
                      </m:e>
                      <m:sub>
                        <m:r>
                          <a:rPr lang="es-ES" sz="1800" b="0" i="1" smtClean="0">
                            <a:latin typeface="Cambria Math" panose="02040503050406030204" pitchFamily="18" charset="0"/>
                          </a:rPr>
                          <m:t>𝑖</m:t>
                        </m:r>
                      </m:sub>
                    </m:sSub>
                  </m:oMath>
                </a14:m>
                <a:r>
                  <a:rPr lang="es-ES" sz="1800" dirty="0"/>
                  <a:t> aplicando una función Base </a:t>
                </a:r>
                <a14:m>
                  <m:oMath xmlns:m="http://schemas.openxmlformats.org/officeDocument/2006/math">
                    <m:r>
                      <a:rPr lang="es-ES" sz="1800" b="0" i="1" smtClean="0">
                        <a:latin typeface="Cambria Math" panose="02040503050406030204" pitchFamily="18" charset="0"/>
                      </a:rPr>
                      <m:t>𝑏</m:t>
                    </m:r>
                    <m:r>
                      <a:rPr lang="es-ES" sz="1800" b="0" i="1" smtClean="0">
                        <a:latin typeface="Cambria Math" panose="02040503050406030204" pitchFamily="18" charset="0"/>
                      </a:rPr>
                      <m:t>(</m:t>
                    </m:r>
                    <m:r>
                      <a:rPr lang="es-ES" sz="1800" b="0" i="1" smtClean="0">
                        <a:latin typeface="Cambria Math" panose="02040503050406030204" pitchFamily="18" charset="0"/>
                      </a:rPr>
                      <m:t>𝑥</m:t>
                    </m:r>
                    <m:r>
                      <a:rPr lang="es-ES" sz="1800" b="0" i="1" smtClean="0">
                        <a:latin typeface="Cambria Math" panose="02040503050406030204" pitchFamily="18" charset="0"/>
                      </a:rPr>
                      <m:t>)</m:t>
                    </m:r>
                  </m:oMath>
                </a14:m>
                <a:r>
                  <a:rPr lang="es-ES" sz="1800" dirty="0"/>
                  <a:t> y ajustando un modelo utilizando estas variables transformadas, lo que agrega no linealidades al modelo y permite que los </a:t>
                </a:r>
                <a:r>
                  <a:rPr lang="es-ES" sz="1800" dirty="0" err="1"/>
                  <a:t>splines</a:t>
                </a:r>
                <a:r>
                  <a:rPr lang="es-ES" sz="1800" dirty="0"/>
                  <a:t> se ajusten a funciones no lineales más suaves y flexibles.</a:t>
                </a:r>
              </a:p>
              <a:p>
                <a:pPr algn="just"/>
                <a:r>
                  <a:rPr lang="es-ES" sz="1800" dirty="0"/>
                  <a:t>Convirtiendo la ecuación de regresión en lo que sigue:</a:t>
                </a:r>
              </a:p>
              <a:p>
                <a:pPr marL="0" indent="0" algn="just">
                  <a:buNone/>
                </a:pPr>
                <a14:m>
                  <m:oMathPara xmlns:m="http://schemas.openxmlformats.org/officeDocument/2006/math">
                    <m:oMathParaPr>
                      <m:jc m:val="centerGroup"/>
                    </m:oMathParaPr>
                    <m:oMath xmlns:m="http://schemas.openxmlformats.org/officeDocument/2006/math">
                      <m:r>
                        <a:rPr lang="es-ES" sz="1800" b="0" i="1" smtClean="0">
                          <a:latin typeface="Cambria Math" panose="02040503050406030204" pitchFamily="18" charset="0"/>
                        </a:rPr>
                        <m:t>𝑓</m:t>
                      </m:r>
                      <m:d>
                        <m:dPr>
                          <m:ctrlPr>
                            <a:rPr lang="es-ES" sz="1800" b="0" i="1" smtClean="0">
                              <a:latin typeface="Cambria Math" panose="02040503050406030204" pitchFamily="18" charset="0"/>
                            </a:rPr>
                          </m:ctrlPr>
                        </m:dPr>
                        <m:e>
                          <m:r>
                            <a:rPr lang="es-ES" sz="1800" b="0" i="1" smtClean="0">
                              <a:latin typeface="Cambria Math" panose="02040503050406030204" pitchFamily="18" charset="0"/>
                            </a:rPr>
                            <m:t>𝑥</m:t>
                          </m:r>
                        </m:e>
                      </m:d>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𝑦</m:t>
                          </m:r>
                        </m:e>
                        <m:sub>
                          <m:r>
                            <a:rPr lang="es-ES" sz="1800" b="0" i="1" smtClean="0">
                              <a:latin typeface="Cambria Math" panose="02040503050406030204" pitchFamily="18" charset="0"/>
                            </a:rPr>
                            <m:t>𝑖</m:t>
                          </m:r>
                        </m:sub>
                      </m:sSub>
                      <m:r>
                        <a:rPr lang="es-ES" sz="1800" b="0" i="1" smtClean="0">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𝛽</m:t>
                          </m:r>
                        </m:e>
                        <m:sub>
                          <m:r>
                            <a:rPr lang="es-ES" sz="1800" i="1">
                              <a:latin typeface="Cambria Math" panose="02040503050406030204" pitchFamily="18" charset="0"/>
                            </a:rPr>
                            <m:t>0</m:t>
                          </m:r>
                        </m:sub>
                      </m:sSub>
                      <m:r>
                        <a:rPr lang="es-ES" sz="1800" i="1">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𝛽</m:t>
                          </m:r>
                        </m:e>
                        <m:sub>
                          <m:r>
                            <a:rPr lang="es-ES" sz="1800" i="1">
                              <a:latin typeface="Cambria Math" panose="02040503050406030204" pitchFamily="18" charset="0"/>
                            </a:rPr>
                            <m:t>1</m:t>
                          </m:r>
                        </m:sub>
                      </m:sSub>
                      <m:r>
                        <a:rPr lang="es-ES" sz="1800" b="0" i="1" smtClean="0">
                          <a:latin typeface="Cambria Math" panose="02040503050406030204" pitchFamily="18" charset="0"/>
                        </a:rPr>
                        <m:t>𝑏</m:t>
                      </m:r>
                      <m:r>
                        <a:rPr lang="es-ES" sz="1800" b="0" i="1" smtClean="0">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𝑥</m:t>
                          </m:r>
                        </m:e>
                        <m:sub>
                          <m:r>
                            <a:rPr lang="es-ES" sz="1800" i="1">
                              <a:latin typeface="Cambria Math" panose="02040503050406030204" pitchFamily="18" charset="0"/>
                            </a:rPr>
                            <m:t>1</m:t>
                          </m:r>
                        </m:sub>
                      </m:sSub>
                      <m:r>
                        <a:rPr lang="es-ES" sz="1800" b="0" i="1" smtClean="0">
                          <a:latin typeface="Cambria Math" panose="02040503050406030204" pitchFamily="18" charset="0"/>
                        </a:rPr>
                        <m:t>)</m:t>
                      </m:r>
                      <m:r>
                        <a:rPr lang="es-ES" sz="1800" i="1">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𝛽</m:t>
                          </m:r>
                        </m:e>
                        <m:sub>
                          <m:r>
                            <a:rPr lang="es-ES" sz="1800" i="1">
                              <a:latin typeface="Cambria Math" panose="02040503050406030204" pitchFamily="18" charset="0"/>
                            </a:rPr>
                            <m:t>2</m:t>
                          </m:r>
                        </m:sub>
                      </m:sSub>
                      <m:r>
                        <a:rPr lang="es-ES" sz="1800" b="0" i="1" smtClean="0">
                          <a:latin typeface="Cambria Math" panose="02040503050406030204" pitchFamily="18" charset="0"/>
                        </a:rPr>
                        <m:t>𝑏</m:t>
                      </m:r>
                      <m:r>
                        <a:rPr lang="es-ES" sz="1800" b="0" i="1" smtClean="0">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𝑥</m:t>
                          </m:r>
                        </m:e>
                        <m:sub>
                          <m:r>
                            <a:rPr lang="es-ES" sz="1800" i="1">
                              <a:latin typeface="Cambria Math" panose="02040503050406030204" pitchFamily="18" charset="0"/>
                            </a:rPr>
                            <m:t>2</m:t>
                          </m:r>
                        </m:sub>
                      </m:sSub>
                      <m:r>
                        <a:rPr lang="es-ES" sz="1800" b="0" i="1" smtClean="0">
                          <a:latin typeface="Cambria Math" panose="02040503050406030204" pitchFamily="18" charset="0"/>
                        </a:rPr>
                        <m:t>)</m:t>
                      </m:r>
                      <m:r>
                        <a:rPr lang="es-ES" sz="1800" i="1">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𝛽</m:t>
                          </m:r>
                        </m:e>
                        <m:sub>
                          <m:r>
                            <a:rPr lang="es-ES" sz="1800" i="1">
                              <a:latin typeface="Cambria Math" panose="02040503050406030204" pitchFamily="18" charset="0"/>
                            </a:rPr>
                            <m:t>𝑛</m:t>
                          </m:r>
                        </m:sub>
                      </m:sSub>
                      <m:r>
                        <a:rPr lang="es-ES" sz="1800" b="0" i="1" smtClean="0">
                          <a:latin typeface="Cambria Math" panose="02040503050406030204" pitchFamily="18" charset="0"/>
                        </a:rPr>
                        <m:t>𝑏</m:t>
                      </m:r>
                      <m:r>
                        <a:rPr lang="es-ES" sz="1800" b="0" i="1" smtClean="0">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𝑥</m:t>
                          </m:r>
                        </m:e>
                        <m:sub>
                          <m:r>
                            <a:rPr lang="es-ES" sz="1800" i="1">
                              <a:latin typeface="Cambria Math" panose="02040503050406030204" pitchFamily="18" charset="0"/>
                            </a:rPr>
                            <m:t>𝑛</m:t>
                          </m:r>
                        </m:sub>
                      </m:sSub>
                      <m:r>
                        <a:rPr lang="es-ES" sz="1800" b="0" i="1" smtClean="0">
                          <a:latin typeface="Cambria Math" panose="02040503050406030204" pitchFamily="18" charset="0"/>
                        </a:rPr>
                        <m:t>)</m:t>
                      </m:r>
                    </m:oMath>
                  </m:oMathPara>
                </a14:m>
                <a:endParaRPr lang="es-ES" sz="1800" dirty="0"/>
              </a:p>
            </p:txBody>
          </p:sp>
        </mc:Choice>
        <mc:Fallback xmlns="">
          <p:sp>
            <p:nvSpPr>
              <p:cNvPr id="5" name="Marcador de contenido 4">
                <a:extLst>
                  <a:ext uri="{FF2B5EF4-FFF2-40B4-BE49-F238E27FC236}">
                    <a16:creationId xmlns:a16="http://schemas.microsoft.com/office/drawing/2014/main" id="{FD23BC54-5265-4D25-9233-642BD6AFA72F}"/>
                  </a:ext>
                </a:extLst>
              </p:cNvPr>
              <p:cNvSpPr>
                <a:spLocks noGrp="1" noRot="1" noChangeAspect="1" noMove="1" noResize="1" noEditPoints="1" noAdjustHandles="1" noChangeArrowheads="1" noChangeShapeType="1" noTextEdit="1"/>
              </p:cNvSpPr>
              <p:nvPr>
                <p:ph idx="1"/>
              </p:nvPr>
            </p:nvSpPr>
            <p:spPr>
              <a:xfrm>
                <a:off x="318051" y="1855305"/>
                <a:ext cx="8428383" cy="4837595"/>
              </a:xfrm>
              <a:blipFill>
                <a:blip r:embed="rId2"/>
                <a:stretch>
                  <a:fillRect l="-651" t="-882" r="-651"/>
                </a:stretch>
              </a:blipFill>
            </p:spPr>
            <p:txBody>
              <a:bodyPr/>
              <a:lstStyle/>
              <a:p>
                <a:r>
                  <a:rPr lang="es-ES">
                    <a:noFill/>
                  </a:rPr>
                  <a:t> </a:t>
                </a:r>
              </a:p>
            </p:txBody>
          </p:sp>
        </mc:Fallback>
      </mc:AlternateContent>
    </p:spTree>
    <p:extLst>
      <p:ext uri="{BB962C8B-B14F-4D97-AF65-F5344CB8AC3E}">
        <p14:creationId xmlns:p14="http://schemas.microsoft.com/office/powerpoint/2010/main" val="29209160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2203524" y="1082125"/>
            <a:ext cx="4251741" cy="733422"/>
          </a:xfrm>
        </p:spPr>
        <p:txBody>
          <a:bodyPr/>
          <a:lstStyle/>
          <a:p>
            <a:r>
              <a:rPr lang="es-ES" sz="5400" dirty="0" err="1"/>
              <a:t>Let’s</a:t>
            </a:r>
            <a:r>
              <a:rPr lang="es-ES" sz="5400" dirty="0"/>
              <a:t> do </a:t>
            </a:r>
            <a:r>
              <a:rPr lang="es-ES" sz="5400" dirty="0" err="1"/>
              <a:t>it</a:t>
            </a:r>
            <a:r>
              <a:rPr lang="es-ES" sz="5400" dirty="0"/>
              <a:t>…</a:t>
            </a:r>
          </a:p>
        </p:txBody>
      </p:sp>
      <p:pic>
        <p:nvPicPr>
          <p:cNvPr id="5122" name="Picture 2" descr="Resultado de imagen de R programming">
            <a:extLst>
              <a:ext uri="{FF2B5EF4-FFF2-40B4-BE49-F238E27FC236}">
                <a16:creationId xmlns:a16="http://schemas.microsoft.com/office/drawing/2014/main" id="{2218DA94-357F-4D8E-931B-541B61A9B8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5790" y="2324200"/>
            <a:ext cx="5107211" cy="395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869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Conclusión</a:t>
            </a:r>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4837595"/>
          </a:xfrm>
        </p:spPr>
        <p:txBody>
          <a:bodyPr/>
          <a:lstStyle/>
          <a:p>
            <a:pPr algn="just"/>
            <a:r>
              <a:rPr lang="es-ES" sz="1800" dirty="0"/>
              <a:t>Hemos visto que lo </a:t>
            </a:r>
            <a:r>
              <a:rPr lang="es-ES" sz="1800" dirty="0" err="1"/>
              <a:t>splines</a:t>
            </a:r>
            <a:r>
              <a:rPr lang="es-ES" sz="1800" dirty="0"/>
              <a:t> cúbicos transforman las variables y agregan No linealidades al Modelo y son más flexibles y suaves que otras técnicas. </a:t>
            </a:r>
          </a:p>
          <a:p>
            <a:pPr algn="just"/>
            <a:r>
              <a:rPr lang="es-ES" sz="1800" dirty="0"/>
              <a:t>Es mejor en términos de extrapolación y es más suave.</a:t>
            </a:r>
          </a:p>
          <a:p>
            <a:pPr algn="just"/>
            <a:r>
              <a:rPr lang="es-ES" sz="1800" dirty="0"/>
              <a:t>Otras técnicas, como la regresión polinomial, son muy malas en la extrapolación y oscilan mucho una vez que se salen de los límites y se vuelven muy onduladas y fluctuantes, lo que da como resultado una alta varianza y en general, </a:t>
            </a:r>
            <a:r>
              <a:rPr lang="es-ES" sz="1800" dirty="0" err="1"/>
              <a:t>overfitting</a:t>
            </a:r>
            <a:r>
              <a:rPr lang="es-ES" sz="1800" dirty="0"/>
              <a:t> a mayores valores de grado de polinomios.</a:t>
            </a:r>
          </a:p>
          <a:p>
            <a:pPr algn="just"/>
            <a:r>
              <a:rPr lang="es-ES" sz="1800" dirty="0"/>
              <a:t>Lo principal que debe recordar al ajustar los modelos no lineales a los datos es que necesitamos hacer algunas transformaciones a los datos o las variables para hacer que el modelo sea más flexible y más fuerte en el aprendizaje de interacciones no lineales entre las variables independientes </a:t>
            </a:r>
            <a:r>
              <a:rPr lang="es-ES" sz="1800" dirty="0" err="1"/>
              <a:t>X_i</a:t>
            </a:r>
            <a:r>
              <a:rPr lang="es-ES" sz="1800" dirty="0"/>
              <a:t> y dependiente Y.</a:t>
            </a:r>
          </a:p>
        </p:txBody>
      </p:sp>
    </p:spTree>
    <p:extLst>
      <p:ext uri="{BB962C8B-B14F-4D97-AF65-F5344CB8AC3E}">
        <p14:creationId xmlns:p14="http://schemas.microsoft.com/office/powerpoint/2010/main" val="27862282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74530" y="1280909"/>
            <a:ext cx="6994940" cy="733422"/>
          </a:xfrm>
        </p:spPr>
        <p:txBody>
          <a:bodyPr/>
          <a:lstStyle/>
          <a:p>
            <a:r>
              <a:rPr lang="es-ES" sz="3600" dirty="0"/>
              <a:t>K – </a:t>
            </a:r>
            <a:r>
              <a:rPr lang="es-ES" sz="3600" dirty="0" err="1"/>
              <a:t>Nearest</a:t>
            </a:r>
            <a:r>
              <a:rPr lang="es-ES" sz="3600" dirty="0"/>
              <a:t> </a:t>
            </a:r>
            <a:r>
              <a:rPr lang="es-ES" sz="3600" dirty="0" err="1"/>
              <a:t>Neighbors</a:t>
            </a:r>
            <a:r>
              <a:rPr lang="es-ES" sz="3600" dirty="0"/>
              <a:t> (KNN): Somos lo que no rodea.</a:t>
            </a:r>
          </a:p>
        </p:txBody>
      </p:sp>
      <p:pic>
        <p:nvPicPr>
          <p:cNvPr id="1026" name="Picture 2" descr="Resultado de imagen de knn">
            <a:extLst>
              <a:ext uri="{FF2B5EF4-FFF2-40B4-BE49-F238E27FC236}">
                <a16:creationId xmlns:a16="http://schemas.microsoft.com/office/drawing/2014/main" id="{D3B518E8-DC01-4551-AEA7-B00902520E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6237" y="2642567"/>
            <a:ext cx="4751525" cy="4059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0969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KNN: </a:t>
            </a:r>
            <a:r>
              <a:rPr lang="es-ES" dirty="0" err="1"/>
              <a:t>Intro</a:t>
            </a:r>
            <a:endParaRPr lang="es-ES" dirty="0"/>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4837595"/>
          </a:xfrm>
        </p:spPr>
        <p:txBody>
          <a:bodyPr/>
          <a:lstStyle/>
          <a:p>
            <a:pPr algn="just"/>
            <a:r>
              <a:rPr lang="es-ES" sz="2000" dirty="0"/>
              <a:t>Tenemos un conjunto de datos ya clasificados y queremos saber a qué clase pertenece otro conjunto del cual no tenemos información.</a:t>
            </a:r>
          </a:p>
          <a:p>
            <a:pPr algn="just"/>
            <a:r>
              <a:rPr lang="es-ES" sz="2000" dirty="0"/>
              <a:t>Es uno de los algoritmos de aprendizaje automático más simples y es un ejemplo de aprendizaje basado en instancias, donde los datos nuevos se clasifican según las instancias etiquetadas y almacenadas.</a:t>
            </a:r>
          </a:p>
          <a:p>
            <a:pPr algn="just"/>
            <a:r>
              <a:rPr lang="es-ES" sz="2000" dirty="0"/>
              <a:t>Toma la puntuación más alta de las distancias de la nueva observación a las observaciones establecidas</a:t>
            </a:r>
          </a:p>
          <a:p>
            <a:pPr algn="just"/>
            <a:r>
              <a:rPr lang="es-ES" sz="2000" dirty="0"/>
              <a:t>Ventajas: Facilidad para interpretar la salida, tiempo de cálculo, poder predictivo.</a:t>
            </a:r>
          </a:p>
          <a:p>
            <a:pPr algn="just"/>
            <a:r>
              <a:rPr lang="es-ES" sz="2000" dirty="0"/>
              <a:t>Desventajas: No proporciona una probabilidad, no puede usarse para variables independientes categóricas (no siempre).</a:t>
            </a:r>
          </a:p>
          <a:p>
            <a:pPr algn="just"/>
            <a:r>
              <a:rPr lang="es-ES" sz="2000" dirty="0"/>
              <a:t>¿puede usarse para palabras? Es decir, clasificación de texto o natural </a:t>
            </a:r>
            <a:r>
              <a:rPr lang="es-ES" sz="2000" dirty="0" err="1"/>
              <a:t>language</a:t>
            </a:r>
            <a:r>
              <a:rPr lang="es-ES" sz="2000" dirty="0"/>
              <a:t> </a:t>
            </a:r>
            <a:r>
              <a:rPr lang="es-ES" sz="2000" dirty="0" err="1"/>
              <a:t>processing</a:t>
            </a:r>
            <a:r>
              <a:rPr lang="es-ES" sz="2000" dirty="0"/>
              <a:t> (NLP).</a:t>
            </a:r>
          </a:p>
        </p:txBody>
      </p:sp>
    </p:spTree>
    <p:extLst>
      <p:ext uri="{BB962C8B-B14F-4D97-AF65-F5344CB8AC3E}">
        <p14:creationId xmlns:p14="http://schemas.microsoft.com/office/powerpoint/2010/main" val="21536352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4D1DAD7-C28C-46CE-8360-DA1BA84A18AE}"/>
              </a:ext>
            </a:extLst>
          </p:cNvPr>
          <p:cNvSpPr>
            <a:spLocks noGrp="1"/>
          </p:cNvSpPr>
          <p:nvPr>
            <p:ph type="title"/>
          </p:nvPr>
        </p:nvSpPr>
        <p:spPr>
          <a:xfrm>
            <a:off x="1172633" y="1161638"/>
            <a:ext cx="6798734" cy="759927"/>
          </a:xfrm>
        </p:spPr>
        <p:txBody>
          <a:bodyPr/>
          <a:lstStyle/>
          <a:p>
            <a:r>
              <a:rPr lang="es-ES" dirty="0"/>
              <a:t>K=1</a:t>
            </a:r>
          </a:p>
        </p:txBody>
      </p:sp>
      <p:pic>
        <p:nvPicPr>
          <p:cNvPr id="5" name="Imagen 4">
            <a:extLst>
              <a:ext uri="{FF2B5EF4-FFF2-40B4-BE49-F238E27FC236}">
                <a16:creationId xmlns:a16="http://schemas.microsoft.com/office/drawing/2014/main" id="{3718CDA4-9CA2-47F5-B385-E44C0495BA5F}"/>
              </a:ext>
            </a:extLst>
          </p:cNvPr>
          <p:cNvPicPr>
            <a:picLocks noChangeAspect="1"/>
          </p:cNvPicPr>
          <p:nvPr/>
        </p:nvPicPr>
        <p:blipFill rotWithShape="1">
          <a:blip r:embed="rId2"/>
          <a:srcRect l="39131" t="33837" r="38550" b="29056"/>
          <a:stretch/>
        </p:blipFill>
        <p:spPr>
          <a:xfrm>
            <a:off x="2199861" y="2042570"/>
            <a:ext cx="4744278" cy="4434808"/>
          </a:xfrm>
          <a:prstGeom prst="rect">
            <a:avLst/>
          </a:prstGeom>
        </p:spPr>
      </p:pic>
    </p:spTree>
    <p:extLst>
      <p:ext uri="{BB962C8B-B14F-4D97-AF65-F5344CB8AC3E}">
        <p14:creationId xmlns:p14="http://schemas.microsoft.com/office/powerpoint/2010/main" val="20228052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4D1DAD7-C28C-46CE-8360-DA1BA84A18AE}"/>
              </a:ext>
            </a:extLst>
          </p:cNvPr>
          <p:cNvSpPr>
            <a:spLocks noGrp="1"/>
          </p:cNvSpPr>
          <p:nvPr>
            <p:ph type="title"/>
          </p:nvPr>
        </p:nvSpPr>
        <p:spPr>
          <a:xfrm>
            <a:off x="1172633" y="1161638"/>
            <a:ext cx="6798734" cy="759927"/>
          </a:xfrm>
        </p:spPr>
        <p:txBody>
          <a:bodyPr/>
          <a:lstStyle/>
          <a:p>
            <a:r>
              <a:rPr lang="es-ES" dirty="0"/>
              <a:t>K=3</a:t>
            </a:r>
          </a:p>
        </p:txBody>
      </p:sp>
      <p:pic>
        <p:nvPicPr>
          <p:cNvPr id="6" name="Imagen 5">
            <a:extLst>
              <a:ext uri="{FF2B5EF4-FFF2-40B4-BE49-F238E27FC236}">
                <a16:creationId xmlns:a16="http://schemas.microsoft.com/office/drawing/2014/main" id="{EC71ABFC-34B4-4958-9D14-C0421885E5E7}"/>
              </a:ext>
            </a:extLst>
          </p:cNvPr>
          <p:cNvPicPr>
            <a:picLocks noChangeAspect="1"/>
          </p:cNvPicPr>
          <p:nvPr/>
        </p:nvPicPr>
        <p:blipFill rotWithShape="1">
          <a:blip r:embed="rId2"/>
          <a:srcRect l="39709" t="35114" r="38406" b="29056"/>
          <a:stretch/>
        </p:blipFill>
        <p:spPr>
          <a:xfrm>
            <a:off x="2199860" y="2042569"/>
            <a:ext cx="4744277" cy="4367249"/>
          </a:xfrm>
          <a:prstGeom prst="rect">
            <a:avLst/>
          </a:prstGeom>
        </p:spPr>
      </p:pic>
    </p:spTree>
    <p:extLst>
      <p:ext uri="{BB962C8B-B14F-4D97-AF65-F5344CB8AC3E}">
        <p14:creationId xmlns:p14="http://schemas.microsoft.com/office/powerpoint/2010/main" val="34338947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4D1DAD7-C28C-46CE-8360-DA1BA84A18AE}"/>
              </a:ext>
            </a:extLst>
          </p:cNvPr>
          <p:cNvSpPr>
            <a:spLocks noGrp="1"/>
          </p:cNvSpPr>
          <p:nvPr>
            <p:ph type="title"/>
          </p:nvPr>
        </p:nvSpPr>
        <p:spPr>
          <a:xfrm>
            <a:off x="1172633" y="1161638"/>
            <a:ext cx="6798734" cy="759927"/>
          </a:xfrm>
        </p:spPr>
        <p:txBody>
          <a:bodyPr/>
          <a:lstStyle/>
          <a:p>
            <a:r>
              <a:rPr lang="es-ES" dirty="0"/>
              <a:t>K=5</a:t>
            </a:r>
          </a:p>
        </p:txBody>
      </p:sp>
      <p:pic>
        <p:nvPicPr>
          <p:cNvPr id="6" name="Imagen 5">
            <a:extLst>
              <a:ext uri="{FF2B5EF4-FFF2-40B4-BE49-F238E27FC236}">
                <a16:creationId xmlns:a16="http://schemas.microsoft.com/office/drawing/2014/main" id="{B75C6125-34E7-42EC-91DE-B8035DA4B914}"/>
              </a:ext>
            </a:extLst>
          </p:cNvPr>
          <p:cNvPicPr>
            <a:picLocks noChangeAspect="1"/>
          </p:cNvPicPr>
          <p:nvPr/>
        </p:nvPicPr>
        <p:blipFill rotWithShape="1">
          <a:blip r:embed="rId2"/>
          <a:srcRect l="40435" t="37434" r="39420" b="30344"/>
          <a:stretch/>
        </p:blipFill>
        <p:spPr>
          <a:xfrm>
            <a:off x="2199861" y="2042570"/>
            <a:ext cx="4744278" cy="4266433"/>
          </a:xfrm>
          <a:prstGeom prst="rect">
            <a:avLst/>
          </a:prstGeom>
        </p:spPr>
      </p:pic>
    </p:spTree>
    <p:extLst>
      <p:ext uri="{BB962C8B-B14F-4D97-AF65-F5344CB8AC3E}">
        <p14:creationId xmlns:p14="http://schemas.microsoft.com/office/powerpoint/2010/main" val="2205475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61322" y="1930265"/>
            <a:ext cx="4850295" cy="733422"/>
          </a:xfrm>
        </p:spPr>
        <p:txBody>
          <a:bodyPr/>
          <a:lstStyle/>
          <a:p>
            <a:pPr algn="r"/>
            <a:r>
              <a:rPr lang="es-ES" sz="3200" dirty="0" err="1"/>
              <a:t>unsupervised</a:t>
            </a:r>
            <a:r>
              <a:rPr lang="es-ES" sz="3200" dirty="0"/>
              <a:t> </a:t>
            </a:r>
            <a:r>
              <a:rPr lang="es-ES" sz="3200" dirty="0" err="1"/>
              <a:t>learning</a:t>
            </a:r>
            <a:endParaRPr lang="es-ES" sz="3200" dirty="0"/>
          </a:p>
        </p:txBody>
      </p:sp>
      <p:pic>
        <p:nvPicPr>
          <p:cNvPr id="5" name="Imagen 4">
            <a:extLst>
              <a:ext uri="{FF2B5EF4-FFF2-40B4-BE49-F238E27FC236}">
                <a16:creationId xmlns:a16="http://schemas.microsoft.com/office/drawing/2014/main" id="{AA83747E-041D-45CD-9841-0C54FFC96A76}"/>
              </a:ext>
            </a:extLst>
          </p:cNvPr>
          <p:cNvPicPr>
            <a:picLocks noChangeAspect="1"/>
          </p:cNvPicPr>
          <p:nvPr/>
        </p:nvPicPr>
        <p:blipFill rotWithShape="1">
          <a:blip r:embed="rId2"/>
          <a:srcRect l="3148" t="77357" r="59275" b="9180"/>
          <a:stretch/>
        </p:blipFill>
        <p:spPr>
          <a:xfrm>
            <a:off x="980661" y="3154018"/>
            <a:ext cx="7434469" cy="1497496"/>
          </a:xfrm>
          <a:prstGeom prst="rect">
            <a:avLst/>
          </a:prstGeom>
        </p:spPr>
      </p:pic>
      <p:sp>
        <p:nvSpPr>
          <p:cNvPr id="3" name="Rectángulo 2">
            <a:extLst>
              <a:ext uri="{FF2B5EF4-FFF2-40B4-BE49-F238E27FC236}">
                <a16:creationId xmlns:a16="http://schemas.microsoft.com/office/drawing/2014/main" id="{56070290-1A88-4E52-9B9B-F43E604859C9}"/>
              </a:ext>
            </a:extLst>
          </p:cNvPr>
          <p:cNvSpPr/>
          <p:nvPr/>
        </p:nvSpPr>
        <p:spPr>
          <a:xfrm>
            <a:off x="2109464" y="4769632"/>
            <a:ext cx="4925071" cy="1754326"/>
          </a:xfrm>
          <a:prstGeom prst="rect">
            <a:avLst/>
          </a:prstGeom>
          <a:noFill/>
        </p:spPr>
        <p:txBody>
          <a:bodyPr wrap="square" lIns="91440" tIns="45720" rIns="91440" bIns="45720">
            <a:spAutoFit/>
          </a:bodyPr>
          <a:lstStyle/>
          <a:p>
            <a:pPr algn="ctr"/>
            <a:r>
              <a:rPr lang="es-ES" sz="5400" b="0" cap="none" spc="0" dirty="0">
                <a:ln w="0"/>
                <a:solidFill>
                  <a:srgbClr val="FF0000"/>
                </a:solidFill>
                <a:effectLst>
                  <a:outerShdw blurRad="38100" dist="25400" dir="5400000" algn="ctr" rotWithShape="0">
                    <a:srgbClr val="6E747A">
                      <a:alpha val="43000"/>
                    </a:srgbClr>
                  </a:outerShdw>
                </a:effectLst>
              </a:rPr>
              <a:t>No tenemos variable respuesta</a:t>
            </a:r>
          </a:p>
        </p:txBody>
      </p:sp>
    </p:spTree>
    <p:extLst>
      <p:ext uri="{BB962C8B-B14F-4D97-AF65-F5344CB8AC3E}">
        <p14:creationId xmlns:p14="http://schemas.microsoft.com/office/powerpoint/2010/main" val="30537028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4D1DAD7-C28C-46CE-8360-DA1BA84A18AE}"/>
              </a:ext>
            </a:extLst>
          </p:cNvPr>
          <p:cNvSpPr>
            <a:spLocks noGrp="1"/>
          </p:cNvSpPr>
          <p:nvPr>
            <p:ph type="title"/>
          </p:nvPr>
        </p:nvSpPr>
        <p:spPr>
          <a:xfrm>
            <a:off x="1172633" y="1161638"/>
            <a:ext cx="6798734" cy="759927"/>
          </a:xfrm>
        </p:spPr>
        <p:txBody>
          <a:bodyPr/>
          <a:lstStyle/>
          <a:p>
            <a:r>
              <a:rPr lang="es-ES" dirty="0"/>
              <a:t>K=7</a:t>
            </a:r>
          </a:p>
        </p:txBody>
      </p:sp>
      <p:pic>
        <p:nvPicPr>
          <p:cNvPr id="6" name="Imagen 5">
            <a:extLst>
              <a:ext uri="{FF2B5EF4-FFF2-40B4-BE49-F238E27FC236}">
                <a16:creationId xmlns:a16="http://schemas.microsoft.com/office/drawing/2014/main" id="{91E19483-07E1-4CDA-AD50-8293A3EAB9BB}"/>
              </a:ext>
            </a:extLst>
          </p:cNvPr>
          <p:cNvPicPr>
            <a:picLocks noChangeAspect="1"/>
          </p:cNvPicPr>
          <p:nvPr/>
        </p:nvPicPr>
        <p:blipFill rotWithShape="1">
          <a:blip r:embed="rId2"/>
          <a:srcRect l="40145" t="36402" r="39275" b="30345"/>
          <a:stretch/>
        </p:blipFill>
        <p:spPr>
          <a:xfrm>
            <a:off x="2199861" y="2042570"/>
            <a:ext cx="4744278" cy="4309943"/>
          </a:xfrm>
          <a:prstGeom prst="rect">
            <a:avLst/>
          </a:prstGeom>
        </p:spPr>
      </p:pic>
    </p:spTree>
    <p:extLst>
      <p:ext uri="{BB962C8B-B14F-4D97-AF65-F5344CB8AC3E}">
        <p14:creationId xmlns:p14="http://schemas.microsoft.com/office/powerpoint/2010/main" val="41707427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4D1DAD7-C28C-46CE-8360-DA1BA84A18AE}"/>
              </a:ext>
            </a:extLst>
          </p:cNvPr>
          <p:cNvSpPr>
            <a:spLocks noGrp="1"/>
          </p:cNvSpPr>
          <p:nvPr>
            <p:ph type="title"/>
          </p:nvPr>
        </p:nvSpPr>
        <p:spPr>
          <a:xfrm>
            <a:off x="1172633" y="1161638"/>
            <a:ext cx="6798734" cy="759927"/>
          </a:xfrm>
        </p:spPr>
        <p:txBody>
          <a:bodyPr/>
          <a:lstStyle/>
          <a:p>
            <a:r>
              <a:rPr lang="es-ES" dirty="0"/>
              <a:t>K=1</a:t>
            </a:r>
          </a:p>
        </p:txBody>
      </p:sp>
      <p:pic>
        <p:nvPicPr>
          <p:cNvPr id="6" name="Imagen 5">
            <a:extLst>
              <a:ext uri="{FF2B5EF4-FFF2-40B4-BE49-F238E27FC236}">
                <a16:creationId xmlns:a16="http://schemas.microsoft.com/office/drawing/2014/main" id="{25DD1B39-9D6B-4ED0-AB33-0B61D4ABA880}"/>
              </a:ext>
            </a:extLst>
          </p:cNvPr>
          <p:cNvPicPr>
            <a:picLocks noChangeAspect="1"/>
          </p:cNvPicPr>
          <p:nvPr/>
        </p:nvPicPr>
        <p:blipFill rotWithShape="1">
          <a:blip r:embed="rId2"/>
          <a:srcRect l="40580" t="37692" r="38550" b="28540"/>
          <a:stretch/>
        </p:blipFill>
        <p:spPr>
          <a:xfrm>
            <a:off x="2199860" y="2042570"/>
            <a:ext cx="4744277" cy="4315970"/>
          </a:xfrm>
          <a:prstGeom prst="rect">
            <a:avLst/>
          </a:prstGeom>
        </p:spPr>
      </p:pic>
    </p:spTree>
    <p:extLst>
      <p:ext uri="{BB962C8B-B14F-4D97-AF65-F5344CB8AC3E}">
        <p14:creationId xmlns:p14="http://schemas.microsoft.com/office/powerpoint/2010/main" val="21072659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4D1DAD7-C28C-46CE-8360-DA1BA84A18AE}"/>
              </a:ext>
            </a:extLst>
          </p:cNvPr>
          <p:cNvSpPr>
            <a:spLocks noGrp="1"/>
          </p:cNvSpPr>
          <p:nvPr>
            <p:ph type="title"/>
          </p:nvPr>
        </p:nvSpPr>
        <p:spPr>
          <a:xfrm>
            <a:off x="1172633" y="1161638"/>
            <a:ext cx="6798734" cy="759927"/>
          </a:xfrm>
        </p:spPr>
        <p:txBody>
          <a:bodyPr/>
          <a:lstStyle/>
          <a:p>
            <a:r>
              <a:rPr lang="es-ES" dirty="0"/>
              <a:t>K=11</a:t>
            </a:r>
          </a:p>
        </p:txBody>
      </p:sp>
      <p:pic>
        <p:nvPicPr>
          <p:cNvPr id="5" name="Imagen 4">
            <a:extLst>
              <a:ext uri="{FF2B5EF4-FFF2-40B4-BE49-F238E27FC236}">
                <a16:creationId xmlns:a16="http://schemas.microsoft.com/office/drawing/2014/main" id="{3718CDA4-9CA2-47F5-B385-E44C0495BA5F}"/>
              </a:ext>
            </a:extLst>
          </p:cNvPr>
          <p:cNvPicPr>
            <a:picLocks noChangeAspect="1"/>
          </p:cNvPicPr>
          <p:nvPr/>
        </p:nvPicPr>
        <p:blipFill rotWithShape="1">
          <a:blip r:embed="rId2">
            <a:extLst>
              <a:ext uri="{28A0092B-C50C-407E-A947-70E740481C1C}">
                <a14:useLocalDpi xmlns:a14="http://schemas.microsoft.com/office/drawing/2010/main" val="0"/>
              </a:ext>
            </a:extLst>
          </a:blip>
          <a:srcRect l="37430" t="32385" r="37431" b="29359"/>
          <a:stretch/>
        </p:blipFill>
        <p:spPr>
          <a:xfrm>
            <a:off x="2135122" y="2186608"/>
            <a:ext cx="4873755" cy="4169765"/>
          </a:xfrm>
          <a:prstGeom prst="rect">
            <a:avLst/>
          </a:prstGeom>
        </p:spPr>
      </p:pic>
    </p:spTree>
    <p:extLst>
      <p:ext uri="{BB962C8B-B14F-4D97-AF65-F5344CB8AC3E}">
        <p14:creationId xmlns:p14="http://schemas.microsoft.com/office/powerpoint/2010/main" val="33522562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4D1DAD7-C28C-46CE-8360-DA1BA84A18AE}"/>
              </a:ext>
            </a:extLst>
          </p:cNvPr>
          <p:cNvSpPr>
            <a:spLocks noGrp="1"/>
          </p:cNvSpPr>
          <p:nvPr>
            <p:ph type="title"/>
          </p:nvPr>
        </p:nvSpPr>
        <p:spPr>
          <a:xfrm>
            <a:off x="1172633" y="1678472"/>
            <a:ext cx="6798734" cy="759927"/>
          </a:xfrm>
        </p:spPr>
        <p:txBody>
          <a:bodyPr/>
          <a:lstStyle/>
          <a:p>
            <a:r>
              <a:rPr lang="es-ES" sz="9600" dirty="0"/>
              <a:t>Basic Deep </a:t>
            </a:r>
            <a:r>
              <a:rPr lang="es-ES" sz="9600" dirty="0" err="1"/>
              <a:t>Learning</a:t>
            </a:r>
            <a:endParaRPr lang="es-ES" sz="9600" dirty="0"/>
          </a:p>
        </p:txBody>
      </p:sp>
    </p:spTree>
    <p:extLst>
      <p:ext uri="{BB962C8B-B14F-4D97-AF65-F5344CB8AC3E}">
        <p14:creationId xmlns:p14="http://schemas.microsoft.com/office/powerpoint/2010/main" val="31819796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74530" y="1280909"/>
            <a:ext cx="6994940" cy="733422"/>
          </a:xfrm>
        </p:spPr>
        <p:txBody>
          <a:bodyPr/>
          <a:lstStyle/>
          <a:p>
            <a:r>
              <a:rPr lang="es-ES" sz="3600" dirty="0" err="1"/>
              <a:t>Image</a:t>
            </a:r>
            <a:r>
              <a:rPr lang="es-ES" sz="3600" dirty="0"/>
              <a:t> </a:t>
            </a:r>
            <a:r>
              <a:rPr lang="es-ES" sz="3600" dirty="0" err="1"/>
              <a:t>recognition</a:t>
            </a:r>
            <a:r>
              <a:rPr lang="es-ES" sz="3600" dirty="0"/>
              <a:t> – </a:t>
            </a:r>
            <a:r>
              <a:rPr lang="es-ES" sz="3600" dirty="0" err="1"/>
              <a:t>Object</a:t>
            </a:r>
            <a:r>
              <a:rPr lang="es-ES" sz="3600" dirty="0"/>
              <a:t> </a:t>
            </a:r>
            <a:r>
              <a:rPr lang="es-ES" sz="3600" dirty="0" err="1"/>
              <a:t>detection</a:t>
            </a:r>
            <a:r>
              <a:rPr lang="es-ES" sz="3600" dirty="0"/>
              <a:t> (</a:t>
            </a:r>
            <a:r>
              <a:rPr lang="es-ES" sz="3600" dirty="0" err="1"/>
              <a:t>basic</a:t>
            </a:r>
            <a:r>
              <a:rPr lang="es-ES" sz="3600" dirty="0"/>
              <a:t> Deep </a:t>
            </a:r>
            <a:r>
              <a:rPr lang="es-ES" sz="3600" dirty="0" err="1"/>
              <a:t>learning</a:t>
            </a:r>
            <a:r>
              <a:rPr lang="es-ES" sz="3600" dirty="0"/>
              <a:t>)</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mc:AlternateContent xmlns:mc="http://schemas.openxmlformats.org/markup-compatibility/2006" xmlns:a14="http://schemas.microsoft.com/office/drawing/2010/main">
        <mc:Choice Requires="a14">
          <p:sp>
            <p:nvSpPr>
              <p:cNvPr id="7" name="Marcador de contenido 3">
                <a:extLst>
                  <a:ext uri="{FF2B5EF4-FFF2-40B4-BE49-F238E27FC236}">
                    <a16:creationId xmlns:a16="http://schemas.microsoft.com/office/drawing/2014/main" id="{68C98968-002E-4717-B087-44C70E02C73D}"/>
                  </a:ext>
                </a:extLst>
              </p:cNvPr>
              <p:cNvSpPr>
                <a:spLocks noGrp="1"/>
              </p:cNvSpPr>
              <p:nvPr>
                <p:ph idx="1"/>
              </p:nvPr>
            </p:nvSpPr>
            <p:spPr>
              <a:xfrm>
                <a:off x="0" y="2970763"/>
                <a:ext cx="4664765" cy="3332702"/>
              </a:xfrm>
            </p:spPr>
            <p:txBody>
              <a:bodyPr/>
              <a:lstStyle/>
              <a:p>
                <a:pPr marL="0" indent="0" algn="ctr">
                  <a:buNone/>
                </a:pPr>
                <a:r>
                  <a:rPr lang="es-ES" sz="3200" dirty="0"/>
                  <a:t>De esto…</a:t>
                </a:r>
              </a:p>
              <a:p>
                <a:pPr marL="0" indent="0" algn="ctr">
                  <a:buNone/>
                </a:pPr>
                <a:endParaRPr lang="es-ES" sz="3200" dirty="0"/>
              </a:p>
              <a:p>
                <a:pPr marL="0" indent="0" algn="ctr">
                  <a:buNone/>
                </a:pPr>
                <a:endParaRPr lang="es-ES" sz="3200" dirty="0"/>
              </a:p>
              <a:p>
                <a:pPr marL="0" indent="0" algn="ctr">
                  <a:buNone/>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𝑝</m:t>
                      </m:r>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1</m:t>
                          </m:r>
                        </m:num>
                        <m:den>
                          <m:r>
                            <a:rPr lang="es-ES" b="0" i="1" smtClean="0">
                              <a:latin typeface="Cambria Math" panose="02040503050406030204" pitchFamily="18" charset="0"/>
                            </a:rPr>
                            <m:t>1+</m:t>
                          </m:r>
                          <m:sSup>
                            <m:sSupPr>
                              <m:ctrlPr>
                                <a:rPr lang="es-ES" b="0" i="1" smtClean="0">
                                  <a:latin typeface="Cambria Math" panose="02040503050406030204" pitchFamily="18" charset="0"/>
                                </a:rPr>
                              </m:ctrlPr>
                            </m:sSupPr>
                            <m:e>
                              <m:r>
                                <a:rPr lang="es-ES" b="0" i="1" smtClean="0">
                                  <a:latin typeface="Cambria Math" panose="02040503050406030204" pitchFamily="18" charset="0"/>
                                </a:rPr>
                                <m:t>𝑒</m:t>
                              </m:r>
                            </m:e>
                            <m:sup>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𝛽</m:t>
                                  </m:r>
                                </m:e>
                                <m:sub>
                                  <m:r>
                                    <a:rPr lang="es-ES" i="1">
                                      <a:latin typeface="Cambria Math" panose="02040503050406030204" pitchFamily="18" charset="0"/>
                                    </a:rPr>
                                    <m:t>0</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𝛽</m:t>
                                  </m:r>
                                </m:e>
                                <m:sub>
                                  <m:r>
                                    <a:rPr lang="es-ES" i="1">
                                      <a:latin typeface="Cambria Math" panose="02040503050406030204" pitchFamily="18" charset="0"/>
                                    </a:rPr>
                                    <m:t>1</m:t>
                                  </m:r>
                                </m:sub>
                              </m:sSub>
                              <m:sSub>
                                <m:sSubPr>
                                  <m:ctrlPr>
                                    <a:rPr lang="es-ES" i="1">
                                      <a:latin typeface="Cambria Math" panose="02040503050406030204" pitchFamily="18" charset="0"/>
                                    </a:rPr>
                                  </m:ctrlPr>
                                </m:sSubPr>
                                <m:e>
                                  <m:r>
                                    <a:rPr lang="es-ES" i="1">
                                      <a:latin typeface="Cambria Math" panose="02040503050406030204" pitchFamily="18" charset="0"/>
                                    </a:rPr>
                                    <m:t>𝑥</m:t>
                                  </m:r>
                                </m:e>
                                <m:sub>
                                  <m:r>
                                    <a:rPr lang="es-ES" i="1">
                                      <a:latin typeface="Cambria Math" panose="02040503050406030204" pitchFamily="18" charset="0"/>
                                    </a:rPr>
                                    <m:t>1</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𝛽</m:t>
                                  </m:r>
                                </m:e>
                                <m:sub>
                                  <m:r>
                                    <a:rPr lang="es-ES" i="1">
                                      <a:latin typeface="Cambria Math" panose="02040503050406030204" pitchFamily="18" charset="0"/>
                                    </a:rPr>
                                    <m:t>2</m:t>
                                  </m:r>
                                </m:sub>
                              </m:sSub>
                              <m:sSub>
                                <m:sSubPr>
                                  <m:ctrlPr>
                                    <a:rPr lang="es-ES" i="1">
                                      <a:latin typeface="Cambria Math" panose="02040503050406030204" pitchFamily="18" charset="0"/>
                                    </a:rPr>
                                  </m:ctrlPr>
                                </m:sSubPr>
                                <m:e>
                                  <m:r>
                                    <a:rPr lang="es-ES" i="1">
                                      <a:latin typeface="Cambria Math" panose="02040503050406030204" pitchFamily="18" charset="0"/>
                                    </a:rPr>
                                    <m:t>𝑥</m:t>
                                  </m:r>
                                </m:e>
                                <m:sub>
                                  <m:r>
                                    <a:rPr lang="es-ES" i="1">
                                      <a:latin typeface="Cambria Math" panose="02040503050406030204" pitchFamily="18" charset="0"/>
                                    </a:rPr>
                                    <m:t>2</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𝛽</m:t>
                                  </m:r>
                                </m:e>
                                <m:sub>
                                  <m:r>
                                    <a:rPr lang="es-ES" i="1">
                                      <a:latin typeface="Cambria Math" panose="02040503050406030204" pitchFamily="18" charset="0"/>
                                    </a:rPr>
                                    <m:t>𝑛</m:t>
                                  </m:r>
                                </m:sub>
                              </m:sSub>
                              <m:sSub>
                                <m:sSubPr>
                                  <m:ctrlPr>
                                    <a:rPr lang="es-ES" i="1">
                                      <a:latin typeface="Cambria Math" panose="02040503050406030204" pitchFamily="18" charset="0"/>
                                    </a:rPr>
                                  </m:ctrlPr>
                                </m:sSubPr>
                                <m:e>
                                  <m:r>
                                    <a:rPr lang="es-ES" i="1">
                                      <a:latin typeface="Cambria Math" panose="02040503050406030204" pitchFamily="18" charset="0"/>
                                    </a:rPr>
                                    <m:t>𝑥</m:t>
                                  </m:r>
                                </m:e>
                                <m:sub>
                                  <m:r>
                                    <a:rPr lang="es-ES" i="1">
                                      <a:latin typeface="Cambria Math" panose="02040503050406030204" pitchFamily="18" charset="0"/>
                                    </a:rPr>
                                    <m:t>𝑛</m:t>
                                  </m:r>
                                </m:sub>
                              </m:sSub>
                              <m:r>
                                <a:rPr lang="es-ES" b="0" i="1" smtClean="0">
                                  <a:latin typeface="Cambria Math" panose="02040503050406030204" pitchFamily="18" charset="0"/>
                                </a:rPr>
                                <m:t>)</m:t>
                              </m:r>
                            </m:sup>
                          </m:sSup>
                        </m:den>
                      </m:f>
                    </m:oMath>
                  </m:oMathPara>
                </a14:m>
                <a:endParaRPr lang="es-ES" dirty="0"/>
              </a:p>
            </p:txBody>
          </p:sp>
        </mc:Choice>
        <mc:Fallback xmlns="">
          <p:sp>
            <p:nvSpPr>
              <p:cNvPr id="7" name="Marcador de contenido 3">
                <a:extLst>
                  <a:ext uri="{FF2B5EF4-FFF2-40B4-BE49-F238E27FC236}">
                    <a16:creationId xmlns:a16="http://schemas.microsoft.com/office/drawing/2014/main" id="{68C98968-002E-4717-B087-44C70E02C73D}"/>
                  </a:ext>
                </a:extLst>
              </p:cNvPr>
              <p:cNvSpPr>
                <a:spLocks noGrp="1" noRot="1" noChangeAspect="1" noMove="1" noResize="1" noEditPoints="1" noAdjustHandles="1" noChangeArrowheads="1" noChangeShapeType="1" noTextEdit="1"/>
              </p:cNvSpPr>
              <p:nvPr>
                <p:ph idx="1"/>
              </p:nvPr>
            </p:nvSpPr>
            <p:spPr>
              <a:xfrm>
                <a:off x="0" y="2970763"/>
                <a:ext cx="4664765" cy="3332702"/>
              </a:xfrm>
              <a:blipFill>
                <a:blip r:embed="rId2"/>
                <a:stretch>
                  <a:fillRect t="-2377"/>
                </a:stretch>
              </a:blipFill>
            </p:spPr>
            <p:txBody>
              <a:bodyPr/>
              <a:lstStyle/>
              <a:p>
                <a:r>
                  <a:rPr lang="es-ES">
                    <a:noFill/>
                  </a:rPr>
                  <a:t> </a:t>
                </a:r>
              </a:p>
            </p:txBody>
          </p:sp>
        </mc:Fallback>
      </mc:AlternateContent>
      <p:sp>
        <p:nvSpPr>
          <p:cNvPr id="9" name="Marcador de contenido 3">
            <a:extLst>
              <a:ext uri="{FF2B5EF4-FFF2-40B4-BE49-F238E27FC236}">
                <a16:creationId xmlns:a16="http://schemas.microsoft.com/office/drawing/2014/main" id="{EDA5A234-92B2-48C4-8C8C-F306C1ACC67C}"/>
              </a:ext>
            </a:extLst>
          </p:cNvPr>
          <p:cNvSpPr txBox="1">
            <a:spLocks/>
          </p:cNvSpPr>
          <p:nvPr/>
        </p:nvSpPr>
        <p:spPr>
          <a:xfrm>
            <a:off x="4976191" y="2970763"/>
            <a:ext cx="3525078" cy="3332702"/>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s-ES" sz="3200" dirty="0"/>
              <a:t>¡A esto!</a:t>
            </a:r>
          </a:p>
        </p:txBody>
      </p:sp>
      <p:pic>
        <p:nvPicPr>
          <p:cNvPr id="1026" name="Picture 2" descr="Resultado de imagen de logistic regression as neural network">
            <a:extLst>
              <a:ext uri="{FF2B5EF4-FFF2-40B4-BE49-F238E27FC236}">
                <a16:creationId xmlns:a16="http://schemas.microsoft.com/office/drawing/2014/main" id="{A5844D95-2A17-4583-A7CD-9A784847E4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769" y="4130948"/>
            <a:ext cx="3238500" cy="140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2260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74530" y="1280909"/>
            <a:ext cx="6994940" cy="733422"/>
          </a:xfrm>
        </p:spPr>
        <p:txBody>
          <a:bodyPr/>
          <a:lstStyle/>
          <a:p>
            <a:r>
              <a:rPr lang="es-ES" sz="3600" dirty="0" err="1"/>
              <a:t>Image</a:t>
            </a:r>
            <a:r>
              <a:rPr lang="es-ES" sz="3600" dirty="0"/>
              <a:t> </a:t>
            </a:r>
            <a:r>
              <a:rPr lang="es-ES" sz="3600" dirty="0" err="1"/>
              <a:t>recognition</a:t>
            </a:r>
            <a:r>
              <a:rPr lang="es-ES" sz="3600" dirty="0"/>
              <a:t> – </a:t>
            </a:r>
            <a:r>
              <a:rPr lang="es-ES" sz="3600" dirty="0" err="1"/>
              <a:t>Object</a:t>
            </a:r>
            <a:r>
              <a:rPr lang="es-ES" sz="3600" dirty="0"/>
              <a:t> </a:t>
            </a:r>
            <a:r>
              <a:rPr lang="es-ES" sz="3600" dirty="0" err="1"/>
              <a:t>detection</a:t>
            </a:r>
            <a:r>
              <a:rPr lang="es-ES" sz="3600" dirty="0"/>
              <a:t> (</a:t>
            </a:r>
            <a:r>
              <a:rPr lang="es-ES" sz="3600" dirty="0" err="1"/>
              <a:t>basic</a:t>
            </a:r>
            <a:r>
              <a:rPr lang="es-ES" sz="3600" dirty="0"/>
              <a:t> Deep </a:t>
            </a:r>
            <a:r>
              <a:rPr lang="es-ES" sz="3600" dirty="0" err="1"/>
              <a:t>learning</a:t>
            </a:r>
            <a:r>
              <a:rPr lang="es-ES" sz="3600" dirty="0"/>
              <a:t>)</a:t>
            </a:r>
          </a:p>
        </p:txBody>
      </p:sp>
      <p:sp>
        <p:nvSpPr>
          <p:cNvPr id="9" name="Marcador de contenido 3">
            <a:extLst>
              <a:ext uri="{FF2B5EF4-FFF2-40B4-BE49-F238E27FC236}">
                <a16:creationId xmlns:a16="http://schemas.microsoft.com/office/drawing/2014/main" id="{EDA5A234-92B2-48C4-8C8C-F306C1ACC67C}"/>
              </a:ext>
            </a:extLst>
          </p:cNvPr>
          <p:cNvSpPr txBox="1">
            <a:spLocks/>
          </p:cNvSpPr>
          <p:nvPr/>
        </p:nvSpPr>
        <p:spPr>
          <a:xfrm>
            <a:off x="2604052" y="2718971"/>
            <a:ext cx="3525078" cy="3332702"/>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s-ES" sz="3200" dirty="0"/>
              <a:t>¡O esto!</a:t>
            </a:r>
          </a:p>
        </p:txBody>
      </p:sp>
      <p:pic>
        <p:nvPicPr>
          <p:cNvPr id="2050" name="Picture 2" descr="Resultado de imagen de deep learning">
            <a:extLst>
              <a:ext uri="{FF2B5EF4-FFF2-40B4-BE49-F238E27FC236}">
                <a16:creationId xmlns:a16="http://schemas.microsoft.com/office/drawing/2014/main" id="{1CBC8DCB-8D75-46BA-9EF8-B9573C61A39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89844" y="3489325"/>
            <a:ext cx="6572250" cy="246697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C9AACD64-8333-40D5-A866-ADC0BA0B4C7D}"/>
              </a:ext>
            </a:extLst>
          </p:cNvPr>
          <p:cNvPicPr>
            <a:picLocks noChangeAspect="1"/>
          </p:cNvPicPr>
          <p:nvPr/>
        </p:nvPicPr>
        <p:blipFill>
          <a:blip r:embed="rId3"/>
          <a:stretch>
            <a:fillRect/>
          </a:stretch>
        </p:blipFill>
        <p:spPr>
          <a:xfrm>
            <a:off x="5221771" y="2538278"/>
            <a:ext cx="1024665" cy="890722"/>
          </a:xfrm>
          <a:prstGeom prst="rect">
            <a:avLst/>
          </a:prstGeom>
        </p:spPr>
      </p:pic>
    </p:spTree>
    <p:extLst>
      <p:ext uri="{BB962C8B-B14F-4D97-AF65-F5344CB8AC3E}">
        <p14:creationId xmlns:p14="http://schemas.microsoft.com/office/powerpoint/2010/main" val="22548002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RGB: Red, Green, Blue</a:t>
            </a:r>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4837595"/>
          </a:xfrm>
        </p:spPr>
        <p:txBody>
          <a:bodyPr/>
          <a:lstStyle/>
          <a:p>
            <a:pPr algn="just"/>
            <a:r>
              <a:rPr lang="es-ES" dirty="0"/>
              <a:t>La intensidad de cada una de las componentes se mide según una escala que va del 0 al 255 y cada color es definido por un conjunto de valores (correspondientes a valores "R", "G" y "B").</a:t>
            </a:r>
          </a:p>
          <a:p>
            <a:pPr algn="just"/>
            <a:r>
              <a:rPr lang="es-ES" dirty="0"/>
              <a:t>El rojo se obtiene con (255,0,0)</a:t>
            </a:r>
          </a:p>
          <a:p>
            <a:pPr algn="just"/>
            <a:r>
              <a:rPr lang="es-ES" dirty="0"/>
              <a:t>El verde con (0,255,0)</a:t>
            </a:r>
          </a:p>
          <a:p>
            <a:pPr algn="just"/>
            <a:r>
              <a:rPr lang="es-ES" dirty="0"/>
              <a:t>El azul con (0,0,255)</a:t>
            </a:r>
          </a:p>
          <a:p>
            <a:pPr algn="just"/>
            <a:r>
              <a:rPr lang="es-ES" dirty="0"/>
              <a:t>Cuando leemos una imagen en R, automáticamente se le asigna una matriz en RGB como vemos a continuación.</a:t>
            </a:r>
          </a:p>
          <a:p>
            <a:pPr algn="just"/>
            <a:endParaRPr lang="es-ES" dirty="0"/>
          </a:p>
        </p:txBody>
      </p:sp>
    </p:spTree>
    <p:extLst>
      <p:ext uri="{BB962C8B-B14F-4D97-AF65-F5344CB8AC3E}">
        <p14:creationId xmlns:p14="http://schemas.microsoft.com/office/powerpoint/2010/main" val="29690956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De una imagen a una matriz</a:t>
            </a:r>
          </a:p>
        </p:txBody>
      </p:sp>
      <p:pic>
        <p:nvPicPr>
          <p:cNvPr id="2050" name="Picture 2" descr="https://datascience-enthusiast.com/figures/imvectorkiank.png">
            <a:extLst>
              <a:ext uri="{FF2B5EF4-FFF2-40B4-BE49-F238E27FC236}">
                <a16:creationId xmlns:a16="http://schemas.microsoft.com/office/drawing/2014/main" id="{05E61BDD-39B0-4A57-8C35-6E0BBAA6B5D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7774" y="2125731"/>
            <a:ext cx="7468452" cy="4087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66606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De una imagen a una matriz</a:t>
            </a:r>
          </a:p>
        </p:txBody>
      </p:sp>
      <p:pic>
        <p:nvPicPr>
          <p:cNvPr id="2050" name="Picture 2">
            <a:extLst>
              <a:ext uri="{FF2B5EF4-FFF2-40B4-BE49-F238E27FC236}">
                <a16:creationId xmlns:a16="http://schemas.microsoft.com/office/drawing/2014/main" id="{05E61BDD-39B0-4A57-8C35-6E0BBAA6B5D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54259"/>
          <a:stretch/>
        </p:blipFill>
        <p:spPr bwMode="auto">
          <a:xfrm>
            <a:off x="2014331" y="1630018"/>
            <a:ext cx="5032939" cy="5125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5068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2203524" y="1082125"/>
            <a:ext cx="4251741" cy="733422"/>
          </a:xfrm>
        </p:spPr>
        <p:txBody>
          <a:bodyPr/>
          <a:lstStyle/>
          <a:p>
            <a:r>
              <a:rPr lang="es-ES" sz="5400" dirty="0" err="1"/>
              <a:t>Let’s</a:t>
            </a:r>
            <a:r>
              <a:rPr lang="es-ES" sz="5400" dirty="0"/>
              <a:t> do </a:t>
            </a:r>
            <a:r>
              <a:rPr lang="es-ES" sz="5400" dirty="0" err="1"/>
              <a:t>it</a:t>
            </a:r>
            <a:r>
              <a:rPr lang="es-ES" sz="5400" dirty="0"/>
              <a:t>…</a:t>
            </a:r>
          </a:p>
        </p:txBody>
      </p:sp>
      <p:pic>
        <p:nvPicPr>
          <p:cNvPr id="5122" name="Picture 2" descr="Resultado de imagen de R programming">
            <a:extLst>
              <a:ext uri="{FF2B5EF4-FFF2-40B4-BE49-F238E27FC236}">
                <a16:creationId xmlns:a16="http://schemas.microsoft.com/office/drawing/2014/main" id="{2218DA94-357F-4D8E-931B-541B61A9B8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5790" y="2324200"/>
            <a:ext cx="5107211" cy="395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64682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err="1"/>
              <a:t>Index</a:t>
            </a:r>
            <a:endParaRPr lang="es-ES" dirty="0"/>
          </a:p>
        </p:txBody>
      </p:sp>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1172632" y="2005673"/>
            <a:ext cx="6798736" cy="4289110"/>
          </a:xfrm>
        </p:spPr>
        <p:txBody>
          <a:bodyPr/>
          <a:lstStyle/>
          <a:p>
            <a:r>
              <a:rPr lang="es-ES" dirty="0"/>
              <a:t>Linear </a:t>
            </a:r>
            <a:r>
              <a:rPr lang="es-ES" dirty="0" err="1"/>
              <a:t>regression</a:t>
            </a:r>
            <a:r>
              <a:rPr lang="es-ES" dirty="0"/>
              <a:t>.</a:t>
            </a:r>
          </a:p>
          <a:p>
            <a:r>
              <a:rPr lang="es-ES" dirty="0" err="1"/>
              <a:t>Logistic</a:t>
            </a:r>
            <a:r>
              <a:rPr lang="es-ES" dirty="0"/>
              <a:t> </a:t>
            </a:r>
            <a:r>
              <a:rPr lang="es-ES" dirty="0" err="1"/>
              <a:t>regression</a:t>
            </a:r>
            <a:r>
              <a:rPr lang="es-ES" dirty="0"/>
              <a:t>.</a:t>
            </a:r>
          </a:p>
          <a:p>
            <a:r>
              <a:rPr lang="es-ES" dirty="0" err="1"/>
              <a:t>Polynomial</a:t>
            </a:r>
            <a:r>
              <a:rPr lang="es-ES" dirty="0"/>
              <a:t> </a:t>
            </a:r>
            <a:r>
              <a:rPr lang="es-ES" dirty="0" err="1"/>
              <a:t>regression</a:t>
            </a:r>
            <a:r>
              <a:rPr lang="es-ES" dirty="0"/>
              <a:t>.</a:t>
            </a:r>
          </a:p>
          <a:p>
            <a:r>
              <a:rPr lang="es-ES" dirty="0" err="1"/>
              <a:t>Other</a:t>
            </a:r>
            <a:r>
              <a:rPr lang="es-ES" dirty="0"/>
              <a:t> </a:t>
            </a:r>
            <a:r>
              <a:rPr lang="es-ES" dirty="0" err="1"/>
              <a:t>generalized</a:t>
            </a:r>
            <a:r>
              <a:rPr lang="es-ES" dirty="0"/>
              <a:t> linear </a:t>
            </a:r>
            <a:r>
              <a:rPr lang="es-ES" dirty="0" err="1"/>
              <a:t>models</a:t>
            </a:r>
            <a:r>
              <a:rPr lang="es-ES" dirty="0"/>
              <a:t>.</a:t>
            </a:r>
          </a:p>
          <a:p>
            <a:r>
              <a:rPr lang="es-ES" dirty="0" err="1"/>
              <a:t>Model</a:t>
            </a:r>
            <a:r>
              <a:rPr lang="es-ES" dirty="0"/>
              <a:t> Diagnosis (</a:t>
            </a:r>
            <a:r>
              <a:rPr lang="es-ES" dirty="0" err="1"/>
              <a:t>along</a:t>
            </a:r>
            <a:r>
              <a:rPr lang="es-ES" dirty="0"/>
              <a:t> </a:t>
            </a:r>
            <a:r>
              <a:rPr lang="es-ES" dirty="0" err="1"/>
              <a:t>the</a:t>
            </a:r>
            <a:r>
              <a:rPr lang="es-ES" dirty="0"/>
              <a:t> </a:t>
            </a:r>
            <a:r>
              <a:rPr lang="es-ES" dirty="0" err="1"/>
              <a:t>course</a:t>
            </a:r>
            <a:r>
              <a:rPr lang="es-ES" dirty="0"/>
              <a:t>).</a:t>
            </a:r>
          </a:p>
          <a:p>
            <a:r>
              <a:rPr lang="es-ES" dirty="0" err="1"/>
              <a:t>Nonlinear</a:t>
            </a:r>
            <a:r>
              <a:rPr lang="es-ES" dirty="0"/>
              <a:t> </a:t>
            </a:r>
            <a:r>
              <a:rPr lang="es-ES" dirty="0" err="1"/>
              <a:t>Models</a:t>
            </a:r>
            <a:r>
              <a:rPr lang="es-ES" dirty="0"/>
              <a:t>: </a:t>
            </a:r>
            <a:r>
              <a:rPr lang="es-ES" dirty="0" err="1"/>
              <a:t>splines</a:t>
            </a:r>
            <a:r>
              <a:rPr lang="es-ES" dirty="0"/>
              <a:t>, </a:t>
            </a:r>
            <a:r>
              <a:rPr lang="es-ES" dirty="0" err="1"/>
              <a:t>decision</a:t>
            </a:r>
            <a:r>
              <a:rPr lang="es-ES" dirty="0"/>
              <a:t> </a:t>
            </a:r>
            <a:r>
              <a:rPr lang="es-ES" dirty="0" err="1"/>
              <a:t>trees</a:t>
            </a:r>
            <a:r>
              <a:rPr lang="es-ES" dirty="0"/>
              <a:t>, </a:t>
            </a:r>
            <a:r>
              <a:rPr lang="es-ES" dirty="0" err="1"/>
              <a:t>random</a:t>
            </a:r>
            <a:r>
              <a:rPr lang="es-ES" dirty="0"/>
              <a:t> </a:t>
            </a:r>
            <a:r>
              <a:rPr lang="es-ES" dirty="0" err="1"/>
              <a:t>forest</a:t>
            </a:r>
            <a:r>
              <a:rPr lang="es-ES" dirty="0"/>
              <a:t>, k – </a:t>
            </a:r>
            <a:r>
              <a:rPr lang="es-ES" dirty="0" err="1"/>
              <a:t>nearest</a:t>
            </a:r>
            <a:r>
              <a:rPr lang="es-ES" dirty="0"/>
              <a:t> </a:t>
            </a:r>
            <a:r>
              <a:rPr lang="es-ES" dirty="0" err="1"/>
              <a:t>neighbors</a:t>
            </a:r>
            <a:r>
              <a:rPr lang="es-ES" dirty="0"/>
              <a:t>, </a:t>
            </a:r>
            <a:r>
              <a:rPr lang="es-ES" dirty="0" err="1"/>
              <a:t>support</a:t>
            </a:r>
            <a:r>
              <a:rPr lang="es-ES" dirty="0"/>
              <a:t> vector machines.</a:t>
            </a:r>
          </a:p>
          <a:p>
            <a:r>
              <a:rPr lang="es-ES" dirty="0" err="1"/>
              <a:t>Intro</a:t>
            </a:r>
            <a:r>
              <a:rPr lang="es-ES" dirty="0"/>
              <a:t> </a:t>
            </a:r>
            <a:r>
              <a:rPr lang="es-ES" dirty="0" err="1"/>
              <a:t>to</a:t>
            </a:r>
            <a:r>
              <a:rPr lang="es-ES" dirty="0"/>
              <a:t> Deep </a:t>
            </a:r>
            <a:r>
              <a:rPr lang="es-ES" dirty="0" err="1"/>
              <a:t>learning</a:t>
            </a:r>
            <a:r>
              <a:rPr lang="es-ES" dirty="0"/>
              <a:t>.</a:t>
            </a:r>
          </a:p>
        </p:txBody>
      </p:sp>
    </p:spTree>
    <p:extLst>
      <p:ext uri="{BB962C8B-B14F-4D97-AF65-F5344CB8AC3E}">
        <p14:creationId xmlns:p14="http://schemas.microsoft.com/office/powerpoint/2010/main" val="411097449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74530" y="950393"/>
            <a:ext cx="6994940" cy="733422"/>
          </a:xfrm>
        </p:spPr>
        <p:txBody>
          <a:bodyPr/>
          <a:lstStyle/>
          <a:p>
            <a:r>
              <a:rPr lang="es-ES" sz="3600" dirty="0" err="1"/>
              <a:t>Supervised</a:t>
            </a:r>
            <a:r>
              <a:rPr lang="es-ES" sz="3600" dirty="0"/>
              <a:t> </a:t>
            </a:r>
            <a:r>
              <a:rPr lang="es-ES" sz="3600" dirty="0" err="1"/>
              <a:t>Learning</a:t>
            </a:r>
            <a:r>
              <a:rPr lang="es-ES" sz="3600" dirty="0"/>
              <a:t> Project</a:t>
            </a:r>
          </a:p>
        </p:txBody>
      </p:sp>
      <p:sp>
        <p:nvSpPr>
          <p:cNvPr id="10" name="Título 1">
            <a:extLst>
              <a:ext uri="{FF2B5EF4-FFF2-40B4-BE49-F238E27FC236}">
                <a16:creationId xmlns:a16="http://schemas.microsoft.com/office/drawing/2014/main" id="{239D1943-FC0A-46FB-918D-3F3FDE55F641}"/>
              </a:ext>
            </a:extLst>
          </p:cNvPr>
          <p:cNvSpPr txBox="1">
            <a:spLocks/>
          </p:cNvSpPr>
          <p:nvPr/>
        </p:nvSpPr>
        <p:spPr>
          <a:xfrm>
            <a:off x="2186609" y="1963505"/>
            <a:ext cx="4917497" cy="436155"/>
          </a:xfrm>
          <a:prstGeom prst="rect">
            <a:avLst/>
          </a:prstGeom>
        </p:spPr>
        <p:txBody>
          <a:bodyPr/>
          <a:lst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6600" dirty="0" err="1"/>
              <a:t>Let’s</a:t>
            </a:r>
            <a:r>
              <a:rPr lang="es-ES" sz="6600" dirty="0"/>
              <a:t> do </a:t>
            </a:r>
            <a:r>
              <a:rPr lang="es-ES" sz="6600" dirty="0" err="1"/>
              <a:t>it</a:t>
            </a:r>
            <a:r>
              <a:rPr lang="es-ES" sz="6600" dirty="0"/>
              <a:t>…</a:t>
            </a:r>
          </a:p>
        </p:txBody>
      </p:sp>
      <p:pic>
        <p:nvPicPr>
          <p:cNvPr id="11" name="Picture 2" descr="Resultado de imagen de R programming">
            <a:extLst>
              <a:ext uri="{FF2B5EF4-FFF2-40B4-BE49-F238E27FC236}">
                <a16:creationId xmlns:a16="http://schemas.microsoft.com/office/drawing/2014/main" id="{23EBEB07-904B-4022-BE64-C16C6D0E382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56591" y="3429000"/>
            <a:ext cx="3260036" cy="2526528"/>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Resultado de imagen de fuerza whatsapp emoji">
            <a:extLst>
              <a:ext uri="{FF2B5EF4-FFF2-40B4-BE49-F238E27FC236}">
                <a16:creationId xmlns:a16="http://schemas.microsoft.com/office/drawing/2014/main" id="{91D050A9-E182-4C17-91B3-D2F508BBA0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7375" y="3487619"/>
            <a:ext cx="1895475" cy="200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09727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74530" y="1280908"/>
            <a:ext cx="6598479" cy="3556135"/>
          </a:xfrm>
        </p:spPr>
        <p:txBody>
          <a:bodyPr/>
          <a:lstStyle/>
          <a:p>
            <a:r>
              <a:rPr lang="es-ES" sz="6600" dirty="0" err="1"/>
              <a:t>Summary</a:t>
            </a:r>
            <a:br>
              <a:rPr lang="es-ES" sz="6600" dirty="0"/>
            </a:br>
            <a:r>
              <a:rPr lang="es-ES" sz="6600" dirty="0" err="1"/>
              <a:t>Supervised</a:t>
            </a:r>
            <a:r>
              <a:rPr lang="es-ES" sz="6600" dirty="0"/>
              <a:t> </a:t>
            </a:r>
            <a:r>
              <a:rPr lang="es-ES" sz="6600" dirty="0" err="1"/>
              <a:t>Learning</a:t>
            </a:r>
            <a:endParaRPr lang="es-ES" sz="6600" dirty="0"/>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Título 1">
            <a:extLst>
              <a:ext uri="{FF2B5EF4-FFF2-40B4-BE49-F238E27FC236}">
                <a16:creationId xmlns:a16="http://schemas.microsoft.com/office/drawing/2014/main" id="{8CC8AAC8-4DFC-4F81-9CA0-C114DE0556F9}"/>
              </a:ext>
            </a:extLst>
          </p:cNvPr>
          <p:cNvSpPr txBox="1">
            <a:spLocks/>
          </p:cNvSpPr>
          <p:nvPr/>
        </p:nvSpPr>
        <p:spPr>
          <a:xfrm>
            <a:off x="1120360" y="5408961"/>
            <a:ext cx="6598479" cy="581022"/>
          </a:xfrm>
          <a:prstGeom prst="rect">
            <a:avLst/>
          </a:prstGeom>
        </p:spPr>
        <p:txBody>
          <a:bodyPr/>
          <a:lst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2400" dirty="0"/>
              <a:t>¿qué debemos saber de cada implementación?</a:t>
            </a:r>
          </a:p>
        </p:txBody>
      </p:sp>
    </p:spTree>
    <p:extLst>
      <p:ext uri="{BB962C8B-B14F-4D97-AF65-F5344CB8AC3E}">
        <p14:creationId xmlns:p14="http://schemas.microsoft.com/office/powerpoint/2010/main" val="5802020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sz="3600" dirty="0" err="1"/>
              <a:t>Summary</a:t>
            </a:r>
            <a:r>
              <a:rPr lang="es-ES" sz="3600" dirty="0"/>
              <a:t>: Conceptos básicos</a:t>
            </a:r>
          </a:p>
        </p:txBody>
      </p:sp>
      <p:sp>
        <p:nvSpPr>
          <p:cNvPr id="4" name="Marcador de contenido 3">
            <a:extLst>
              <a:ext uri="{FF2B5EF4-FFF2-40B4-BE49-F238E27FC236}">
                <a16:creationId xmlns:a16="http://schemas.microsoft.com/office/drawing/2014/main" id="{6FBDAC43-D159-441B-A615-01FB1365BD9F}"/>
              </a:ext>
            </a:extLst>
          </p:cNvPr>
          <p:cNvSpPr txBox="1">
            <a:spLocks/>
          </p:cNvSpPr>
          <p:nvPr/>
        </p:nvSpPr>
        <p:spPr>
          <a:xfrm>
            <a:off x="1172632" y="2005673"/>
            <a:ext cx="6798736" cy="4289110"/>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s-ES" dirty="0" err="1"/>
              <a:t>Supervised</a:t>
            </a:r>
            <a:r>
              <a:rPr lang="es-ES" dirty="0"/>
              <a:t> vs. </a:t>
            </a:r>
            <a:r>
              <a:rPr lang="es-ES" dirty="0" err="1"/>
              <a:t>Unsupervised</a:t>
            </a:r>
            <a:r>
              <a:rPr lang="es-ES" dirty="0"/>
              <a:t> </a:t>
            </a:r>
            <a:r>
              <a:rPr lang="es-ES" dirty="0" err="1"/>
              <a:t>Learning</a:t>
            </a:r>
            <a:r>
              <a:rPr lang="es-ES" dirty="0"/>
              <a:t>.</a:t>
            </a:r>
          </a:p>
          <a:p>
            <a:r>
              <a:rPr lang="es-ES" dirty="0" err="1"/>
              <a:t>Dataset</a:t>
            </a:r>
            <a:r>
              <a:rPr lang="es-ES" dirty="0"/>
              <a:t> de </a:t>
            </a:r>
            <a:r>
              <a:rPr lang="es-ES" dirty="0" err="1"/>
              <a:t>train</a:t>
            </a:r>
            <a:r>
              <a:rPr lang="es-ES" dirty="0"/>
              <a:t> y test: Entrenamos nuestro modelo, ¿cómo sabemos si es bueno?</a:t>
            </a:r>
          </a:p>
          <a:p>
            <a:r>
              <a:rPr lang="es-ES" dirty="0" err="1"/>
              <a:t>Overfitting</a:t>
            </a:r>
            <a:r>
              <a:rPr lang="es-ES" dirty="0"/>
              <a:t>: Si intentas reajustar demasiado no predices.</a:t>
            </a:r>
          </a:p>
          <a:p>
            <a:r>
              <a:rPr lang="es-ES" dirty="0"/>
              <a:t>Matriz de confusión y medidas de rendimiento: ¿cómo mido qué tan bueno es mi modelo? </a:t>
            </a:r>
          </a:p>
          <a:p>
            <a:r>
              <a:rPr lang="es-ES" dirty="0"/>
              <a:t>Cross – </a:t>
            </a:r>
            <a:r>
              <a:rPr lang="es-ES" dirty="0" err="1"/>
              <a:t>Validation</a:t>
            </a:r>
            <a:r>
              <a:rPr lang="es-ES" dirty="0"/>
              <a:t>: ¿depende mi modelo de los datos de entrenamiento?</a:t>
            </a:r>
          </a:p>
          <a:p>
            <a:pPr marL="0" indent="0">
              <a:buFont typeface="Arial"/>
              <a:buNone/>
            </a:pPr>
            <a:endParaRPr lang="es-ES" dirty="0"/>
          </a:p>
        </p:txBody>
      </p:sp>
    </p:spTree>
    <p:extLst>
      <p:ext uri="{BB962C8B-B14F-4D97-AF65-F5344CB8AC3E}">
        <p14:creationId xmlns:p14="http://schemas.microsoft.com/office/powerpoint/2010/main" val="5155363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sz="3600" dirty="0" err="1"/>
              <a:t>Summary</a:t>
            </a:r>
            <a:r>
              <a:rPr lang="es-ES" sz="3600" dirty="0"/>
              <a:t>: Regresión lineal</a:t>
            </a:r>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6FBDAC43-D159-441B-A615-01FB1365BD9F}"/>
                  </a:ext>
                </a:extLst>
              </p:cNvPr>
              <p:cNvSpPr txBox="1">
                <a:spLocks/>
              </p:cNvSpPr>
              <p:nvPr/>
            </p:nvSpPr>
            <p:spPr>
              <a:xfrm>
                <a:off x="894614" y="1789773"/>
                <a:ext cx="7354772" cy="4289110"/>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s-ES" sz="2800" dirty="0"/>
                  <a:t>Estimación de valores.</a:t>
                </a:r>
              </a:p>
              <a:p>
                <a:r>
                  <a:rPr lang="es-ES" sz="2800" dirty="0"/>
                  <a:t>Modelo más básico y a la vez útil.</a:t>
                </a:r>
              </a:p>
              <a:p>
                <a:r>
                  <a:rPr lang="es-ES" sz="2800" dirty="0"/>
                  <a:t>Interpretar los coeficientes</a:t>
                </a:r>
              </a:p>
              <a:p>
                <a:pPr marL="0" indent="0">
                  <a:buNone/>
                </a:pPr>
                <a14:m>
                  <m:oMathPara xmlns:m="http://schemas.openxmlformats.org/officeDocument/2006/math">
                    <m:oMathParaPr>
                      <m:jc m:val="center"/>
                    </m:oMathParaPr>
                    <m:oMath xmlns:m="http://schemas.openxmlformats.org/officeDocument/2006/math">
                      <m:r>
                        <a:rPr lang="es-ES" sz="2800" i="1">
                          <a:latin typeface="Cambria Math" panose="02040503050406030204" pitchFamily="18" charset="0"/>
                        </a:rPr>
                        <m:t>𝑦</m:t>
                      </m:r>
                      <m:r>
                        <a:rPr lang="es-ES" sz="2800" i="1">
                          <a:latin typeface="Cambria Math" panose="02040503050406030204" pitchFamily="18" charset="0"/>
                        </a:rPr>
                        <m:t>=</m:t>
                      </m:r>
                      <m:sSub>
                        <m:sSubPr>
                          <m:ctrlPr>
                            <a:rPr lang="es-ES" sz="2800" i="1">
                              <a:latin typeface="Cambria Math" panose="02040503050406030204" pitchFamily="18" charset="0"/>
                            </a:rPr>
                          </m:ctrlPr>
                        </m:sSubPr>
                        <m:e>
                          <m:r>
                            <a:rPr lang="es-ES" sz="2800" i="1">
                              <a:latin typeface="Cambria Math" panose="02040503050406030204" pitchFamily="18" charset="0"/>
                            </a:rPr>
                            <m:t>𝛽</m:t>
                          </m:r>
                        </m:e>
                        <m:sub>
                          <m:r>
                            <a:rPr lang="es-ES" sz="2800" i="1">
                              <a:latin typeface="Cambria Math" panose="02040503050406030204" pitchFamily="18" charset="0"/>
                            </a:rPr>
                            <m:t>0</m:t>
                          </m:r>
                        </m:sub>
                      </m:sSub>
                      <m:r>
                        <a:rPr lang="es-ES" sz="2800" i="1">
                          <a:latin typeface="Cambria Math" panose="02040503050406030204" pitchFamily="18" charset="0"/>
                        </a:rPr>
                        <m:t>+</m:t>
                      </m:r>
                      <m:sSub>
                        <m:sSubPr>
                          <m:ctrlPr>
                            <a:rPr lang="es-ES" sz="2800" i="1">
                              <a:latin typeface="Cambria Math" panose="02040503050406030204" pitchFamily="18" charset="0"/>
                            </a:rPr>
                          </m:ctrlPr>
                        </m:sSubPr>
                        <m:e>
                          <m:r>
                            <a:rPr lang="es-ES" sz="2800" i="1">
                              <a:latin typeface="Cambria Math" panose="02040503050406030204" pitchFamily="18" charset="0"/>
                            </a:rPr>
                            <m:t>𝛽</m:t>
                          </m:r>
                        </m:e>
                        <m:sub>
                          <m:r>
                            <a:rPr lang="es-ES" sz="2800" i="1">
                              <a:latin typeface="Cambria Math" panose="02040503050406030204" pitchFamily="18" charset="0"/>
                            </a:rPr>
                            <m:t>1</m:t>
                          </m:r>
                        </m:sub>
                      </m:sSub>
                      <m:sSub>
                        <m:sSubPr>
                          <m:ctrlPr>
                            <a:rPr lang="es-ES" sz="2800" i="1">
                              <a:latin typeface="Cambria Math" panose="02040503050406030204" pitchFamily="18" charset="0"/>
                            </a:rPr>
                          </m:ctrlPr>
                        </m:sSubPr>
                        <m:e>
                          <m:r>
                            <a:rPr lang="es-ES" sz="2800" i="1">
                              <a:latin typeface="Cambria Math" panose="02040503050406030204" pitchFamily="18" charset="0"/>
                            </a:rPr>
                            <m:t>𝑥</m:t>
                          </m:r>
                        </m:e>
                        <m:sub>
                          <m:r>
                            <a:rPr lang="es-ES" sz="2800" i="1">
                              <a:latin typeface="Cambria Math" panose="02040503050406030204" pitchFamily="18" charset="0"/>
                            </a:rPr>
                            <m:t>1</m:t>
                          </m:r>
                        </m:sub>
                      </m:sSub>
                      <m:r>
                        <a:rPr lang="es-ES" sz="2800" i="1">
                          <a:latin typeface="Cambria Math" panose="02040503050406030204" pitchFamily="18" charset="0"/>
                        </a:rPr>
                        <m:t>+</m:t>
                      </m:r>
                      <m:sSub>
                        <m:sSubPr>
                          <m:ctrlPr>
                            <a:rPr lang="es-ES" sz="2800" i="1">
                              <a:latin typeface="Cambria Math" panose="02040503050406030204" pitchFamily="18" charset="0"/>
                            </a:rPr>
                          </m:ctrlPr>
                        </m:sSubPr>
                        <m:e>
                          <m:r>
                            <a:rPr lang="es-ES" sz="2800" i="1">
                              <a:latin typeface="Cambria Math" panose="02040503050406030204" pitchFamily="18" charset="0"/>
                            </a:rPr>
                            <m:t>𝛽</m:t>
                          </m:r>
                        </m:e>
                        <m:sub>
                          <m:r>
                            <a:rPr lang="es-ES" sz="2800" i="1">
                              <a:latin typeface="Cambria Math" panose="02040503050406030204" pitchFamily="18" charset="0"/>
                            </a:rPr>
                            <m:t>2</m:t>
                          </m:r>
                        </m:sub>
                      </m:sSub>
                      <m:sSub>
                        <m:sSubPr>
                          <m:ctrlPr>
                            <a:rPr lang="es-ES" sz="2800" i="1">
                              <a:latin typeface="Cambria Math" panose="02040503050406030204" pitchFamily="18" charset="0"/>
                            </a:rPr>
                          </m:ctrlPr>
                        </m:sSubPr>
                        <m:e>
                          <m:r>
                            <a:rPr lang="es-ES" sz="2800" i="1">
                              <a:latin typeface="Cambria Math" panose="02040503050406030204" pitchFamily="18" charset="0"/>
                            </a:rPr>
                            <m:t>𝑥</m:t>
                          </m:r>
                        </m:e>
                        <m:sub>
                          <m:r>
                            <a:rPr lang="es-ES" sz="2800" i="1">
                              <a:latin typeface="Cambria Math" panose="02040503050406030204" pitchFamily="18" charset="0"/>
                            </a:rPr>
                            <m:t>2</m:t>
                          </m:r>
                        </m:sub>
                      </m:sSub>
                      <m:r>
                        <a:rPr lang="es-ES" sz="2800" i="1">
                          <a:latin typeface="Cambria Math" panose="02040503050406030204" pitchFamily="18" charset="0"/>
                        </a:rPr>
                        <m:t>+⋯+</m:t>
                      </m:r>
                      <m:sSub>
                        <m:sSubPr>
                          <m:ctrlPr>
                            <a:rPr lang="es-ES" sz="2800" i="1">
                              <a:latin typeface="Cambria Math" panose="02040503050406030204" pitchFamily="18" charset="0"/>
                            </a:rPr>
                          </m:ctrlPr>
                        </m:sSubPr>
                        <m:e>
                          <m:r>
                            <a:rPr lang="es-ES" sz="2800" i="1">
                              <a:latin typeface="Cambria Math" panose="02040503050406030204" pitchFamily="18" charset="0"/>
                            </a:rPr>
                            <m:t>𝛽</m:t>
                          </m:r>
                        </m:e>
                        <m:sub>
                          <m:r>
                            <a:rPr lang="es-ES" sz="2800" i="1">
                              <a:latin typeface="Cambria Math" panose="02040503050406030204" pitchFamily="18" charset="0"/>
                            </a:rPr>
                            <m:t>𝑛</m:t>
                          </m:r>
                        </m:sub>
                      </m:sSub>
                      <m:sSub>
                        <m:sSubPr>
                          <m:ctrlPr>
                            <a:rPr lang="es-ES" sz="2800" i="1">
                              <a:latin typeface="Cambria Math" panose="02040503050406030204" pitchFamily="18" charset="0"/>
                            </a:rPr>
                          </m:ctrlPr>
                        </m:sSubPr>
                        <m:e>
                          <m:r>
                            <a:rPr lang="es-ES" sz="2800" i="1">
                              <a:latin typeface="Cambria Math" panose="02040503050406030204" pitchFamily="18" charset="0"/>
                            </a:rPr>
                            <m:t>𝑥</m:t>
                          </m:r>
                        </m:e>
                        <m:sub>
                          <m:r>
                            <a:rPr lang="es-ES" sz="2800" i="1">
                              <a:latin typeface="Cambria Math" panose="02040503050406030204" pitchFamily="18" charset="0"/>
                            </a:rPr>
                            <m:t>𝑛</m:t>
                          </m:r>
                        </m:sub>
                      </m:sSub>
                    </m:oMath>
                  </m:oMathPara>
                </a14:m>
                <a:endParaRPr lang="es-ES" sz="2800" dirty="0"/>
              </a:p>
              <a:p>
                <a:r>
                  <a:rPr lang="es-ES" sz="2800" dirty="0"/>
                  <a:t>Variables </a:t>
                </a:r>
                <a:r>
                  <a:rPr lang="es-ES" sz="2800" dirty="0" err="1"/>
                  <a:t>correladas</a:t>
                </a:r>
                <a:r>
                  <a:rPr lang="es-ES" sz="2800" dirty="0"/>
                  <a:t>/correlacionadas disminuyen el poder predictivo.</a:t>
                </a:r>
              </a:p>
            </p:txBody>
          </p:sp>
        </mc:Choice>
        <mc:Fallback xmlns="">
          <p:sp>
            <p:nvSpPr>
              <p:cNvPr id="4" name="Marcador de contenido 3">
                <a:extLst>
                  <a:ext uri="{FF2B5EF4-FFF2-40B4-BE49-F238E27FC236}">
                    <a16:creationId xmlns:a16="http://schemas.microsoft.com/office/drawing/2014/main" id="{6FBDAC43-D159-441B-A615-01FB1365BD9F}"/>
                  </a:ext>
                </a:extLst>
              </p:cNvPr>
              <p:cNvSpPr txBox="1">
                <a:spLocks noRot="1" noChangeAspect="1" noMove="1" noResize="1" noEditPoints="1" noAdjustHandles="1" noChangeArrowheads="1" noChangeShapeType="1" noTextEdit="1"/>
              </p:cNvSpPr>
              <p:nvPr/>
            </p:nvSpPr>
            <p:spPr>
              <a:xfrm>
                <a:off x="894614" y="1789773"/>
                <a:ext cx="7354772" cy="4289110"/>
              </a:xfrm>
              <a:prstGeom prst="rect">
                <a:avLst/>
              </a:prstGeom>
              <a:blipFill>
                <a:blip r:embed="rId2"/>
                <a:stretch>
                  <a:fillRect l="-1907" t="-2276"/>
                </a:stretch>
              </a:blipFill>
            </p:spPr>
            <p:txBody>
              <a:bodyPr/>
              <a:lstStyle/>
              <a:p>
                <a:r>
                  <a:rPr lang="es-ES">
                    <a:noFill/>
                  </a:rPr>
                  <a:t> </a:t>
                </a:r>
              </a:p>
            </p:txBody>
          </p:sp>
        </mc:Fallback>
      </mc:AlternateContent>
    </p:spTree>
    <p:extLst>
      <p:ext uri="{BB962C8B-B14F-4D97-AF65-F5344CB8AC3E}">
        <p14:creationId xmlns:p14="http://schemas.microsoft.com/office/powerpoint/2010/main" val="35482790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sz="3600" dirty="0" err="1"/>
              <a:t>Summary</a:t>
            </a:r>
            <a:r>
              <a:rPr lang="es-ES" sz="3600" dirty="0"/>
              <a:t>: Regresión lineal</a:t>
            </a:r>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6FBDAC43-D159-441B-A615-01FB1365BD9F}"/>
                  </a:ext>
                </a:extLst>
              </p:cNvPr>
              <p:cNvSpPr txBox="1">
                <a:spLocks/>
              </p:cNvSpPr>
              <p:nvPr/>
            </p:nvSpPr>
            <p:spPr>
              <a:xfrm>
                <a:off x="894614" y="1789773"/>
                <a:ext cx="7354772" cy="4289110"/>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s-ES" sz="2800" dirty="0"/>
                  <a:t>Distancia de </a:t>
                </a:r>
                <a:r>
                  <a:rPr lang="es-ES" sz="2800" dirty="0" err="1"/>
                  <a:t>cook</a:t>
                </a:r>
                <a:r>
                  <a:rPr lang="es-ES" sz="2800" dirty="0"/>
                  <a:t>.</a:t>
                </a:r>
              </a:p>
              <a:p>
                <a:r>
                  <a:rPr lang="es-ES" sz="2800" dirty="0"/>
                  <a:t>Se pretende que la variable respuesta/independiente, tenga distribución normal</a:t>
                </a:r>
              </a:p>
              <a:p>
                <a14:m>
                  <m:oMath xmlns:m="http://schemas.openxmlformats.org/officeDocument/2006/math">
                    <m:sSup>
                      <m:sSupPr>
                        <m:ctrlPr>
                          <a:rPr lang="es-ES" sz="2800" b="0" i="1" smtClean="0">
                            <a:latin typeface="Cambria Math" panose="02040503050406030204" pitchFamily="18" charset="0"/>
                          </a:rPr>
                        </m:ctrlPr>
                      </m:sSupPr>
                      <m:e>
                        <m:r>
                          <a:rPr lang="es-ES" sz="2800" b="0" i="1" smtClean="0">
                            <a:latin typeface="Cambria Math" panose="02040503050406030204" pitchFamily="18" charset="0"/>
                          </a:rPr>
                          <m:t>𝑅</m:t>
                        </m:r>
                      </m:e>
                      <m:sup>
                        <m:r>
                          <a:rPr lang="es-ES" sz="2800" b="0" i="1" smtClean="0">
                            <a:latin typeface="Cambria Math" panose="02040503050406030204" pitchFamily="18" charset="0"/>
                          </a:rPr>
                          <m:t>2</m:t>
                        </m:r>
                      </m:sup>
                    </m:sSup>
                  </m:oMath>
                </a14:m>
                <a:r>
                  <a:rPr lang="es-ES" sz="2800" dirty="0"/>
                  <a:t> no te confíes, pero tenlo en cuenta siempre.</a:t>
                </a:r>
              </a:p>
              <a:p>
                <a:r>
                  <a:rPr lang="es-ES" sz="2800" dirty="0"/>
                  <a:t>¿Recuerdas los residuales?</a:t>
                </a:r>
              </a:p>
              <a:p>
                <a:pPr marL="0" indent="0">
                  <a:buFont typeface="Arial"/>
                  <a:buNone/>
                </a:pPr>
                <a:endParaRPr lang="es-ES" sz="2800" dirty="0"/>
              </a:p>
            </p:txBody>
          </p:sp>
        </mc:Choice>
        <mc:Fallback xmlns="">
          <p:sp>
            <p:nvSpPr>
              <p:cNvPr id="4" name="Marcador de contenido 3">
                <a:extLst>
                  <a:ext uri="{FF2B5EF4-FFF2-40B4-BE49-F238E27FC236}">
                    <a16:creationId xmlns:a16="http://schemas.microsoft.com/office/drawing/2014/main" id="{6FBDAC43-D159-441B-A615-01FB1365BD9F}"/>
                  </a:ext>
                </a:extLst>
              </p:cNvPr>
              <p:cNvSpPr txBox="1">
                <a:spLocks noRot="1" noChangeAspect="1" noMove="1" noResize="1" noEditPoints="1" noAdjustHandles="1" noChangeArrowheads="1" noChangeShapeType="1" noTextEdit="1"/>
              </p:cNvSpPr>
              <p:nvPr/>
            </p:nvSpPr>
            <p:spPr>
              <a:xfrm>
                <a:off x="894614" y="1789773"/>
                <a:ext cx="7354772" cy="4289110"/>
              </a:xfrm>
              <a:prstGeom prst="rect">
                <a:avLst/>
              </a:prstGeom>
              <a:blipFill>
                <a:blip r:embed="rId2"/>
                <a:stretch>
                  <a:fillRect l="-1907" t="-2276"/>
                </a:stretch>
              </a:blipFill>
            </p:spPr>
            <p:txBody>
              <a:bodyPr/>
              <a:lstStyle/>
              <a:p>
                <a:r>
                  <a:rPr lang="es-ES">
                    <a:noFill/>
                  </a:rPr>
                  <a:t> </a:t>
                </a:r>
              </a:p>
            </p:txBody>
          </p:sp>
        </mc:Fallback>
      </mc:AlternateContent>
    </p:spTree>
    <p:extLst>
      <p:ext uri="{BB962C8B-B14F-4D97-AF65-F5344CB8AC3E}">
        <p14:creationId xmlns:p14="http://schemas.microsoft.com/office/powerpoint/2010/main" val="10296179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sz="3600" dirty="0" err="1"/>
              <a:t>Summary</a:t>
            </a:r>
            <a:r>
              <a:rPr lang="es-ES" sz="3600" dirty="0"/>
              <a:t>: Regresión logística</a:t>
            </a:r>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6FBDAC43-D159-441B-A615-01FB1365BD9F}"/>
                  </a:ext>
                </a:extLst>
              </p:cNvPr>
              <p:cNvSpPr txBox="1">
                <a:spLocks/>
              </p:cNvSpPr>
              <p:nvPr/>
            </p:nvSpPr>
            <p:spPr>
              <a:xfrm>
                <a:off x="976428" y="2005673"/>
                <a:ext cx="7354772" cy="4289110"/>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s-ES" dirty="0"/>
                  <a:t>Modelo más básico y a la vez útil.</a:t>
                </a:r>
              </a:p>
              <a:p>
                <a:r>
                  <a:rPr lang="es-ES" dirty="0"/>
                  <a:t>Interpretar los coeficientes</a:t>
                </a:r>
              </a:p>
              <a:p>
                <a:pPr marL="0" indent="0" algn="just">
                  <a:buNone/>
                </a:pPr>
                <a14:m>
                  <m:oMathPara xmlns:m="http://schemas.openxmlformats.org/officeDocument/2006/math">
                    <m:oMathParaPr>
                      <m:jc m:val="centerGroup"/>
                    </m:oMathParaPr>
                    <m:oMath xmlns:m="http://schemas.openxmlformats.org/officeDocument/2006/math">
                      <m:f>
                        <m:fPr>
                          <m:ctrlPr>
                            <a:rPr lang="es-ES" i="1" smtClean="0">
                              <a:latin typeface="Cambria Math" panose="02040503050406030204" pitchFamily="18" charset="0"/>
                            </a:rPr>
                          </m:ctrlPr>
                        </m:fPr>
                        <m:num>
                          <m:r>
                            <a:rPr lang="es-ES" b="0" i="1" smtClean="0">
                              <a:latin typeface="Cambria Math" panose="02040503050406030204" pitchFamily="18" charset="0"/>
                            </a:rPr>
                            <m:t>𝑝</m:t>
                          </m:r>
                        </m:num>
                        <m:den>
                          <m:r>
                            <a:rPr lang="es-ES" b="0" i="1" smtClean="0">
                              <a:latin typeface="Cambria Math" panose="02040503050406030204" pitchFamily="18" charset="0"/>
                            </a:rPr>
                            <m:t>1−</m:t>
                          </m:r>
                          <m:r>
                            <a:rPr lang="es-ES" b="0" i="1" smtClean="0">
                              <a:latin typeface="Cambria Math" panose="02040503050406030204" pitchFamily="18" charset="0"/>
                            </a:rPr>
                            <m:t>𝑝</m:t>
                          </m:r>
                        </m:den>
                      </m:f>
                      <m:r>
                        <a:rPr lang="es-ES" i="1">
                          <a:latin typeface="Cambria Math" panose="02040503050406030204" pitchFamily="18" charset="0"/>
                        </a:rPr>
                        <m:t>=</m:t>
                      </m:r>
                      <m:f>
                        <m:fPr>
                          <m:ctrlPr>
                            <a:rPr lang="es-ES" i="1">
                              <a:latin typeface="Cambria Math" panose="02040503050406030204" pitchFamily="18" charset="0"/>
                            </a:rPr>
                          </m:ctrlPr>
                        </m:fPr>
                        <m:num>
                          <m:r>
                            <a:rPr lang="es-ES" i="1">
                              <a:latin typeface="Cambria Math" panose="02040503050406030204" pitchFamily="18" charset="0"/>
                            </a:rPr>
                            <m:t>1</m:t>
                          </m:r>
                        </m:num>
                        <m:den>
                          <m:r>
                            <a:rPr lang="es-ES" i="1">
                              <a:latin typeface="Cambria Math" panose="02040503050406030204" pitchFamily="18" charset="0"/>
                            </a:rPr>
                            <m:t>1+</m:t>
                          </m:r>
                          <m:sSup>
                            <m:sSupPr>
                              <m:ctrlPr>
                                <a:rPr lang="es-ES" i="1">
                                  <a:latin typeface="Cambria Math" panose="02040503050406030204" pitchFamily="18" charset="0"/>
                                </a:rPr>
                              </m:ctrlPr>
                            </m:sSupPr>
                            <m:e>
                              <m:r>
                                <a:rPr lang="es-ES" i="1">
                                  <a:latin typeface="Cambria Math" panose="02040503050406030204" pitchFamily="18" charset="0"/>
                                </a:rPr>
                                <m:t>𝑒</m:t>
                              </m:r>
                            </m:e>
                            <m:sup>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𝛽</m:t>
                                  </m:r>
                                </m:e>
                                <m:sub>
                                  <m:r>
                                    <a:rPr lang="es-ES" i="1">
                                      <a:latin typeface="Cambria Math" panose="02040503050406030204" pitchFamily="18" charset="0"/>
                                    </a:rPr>
                                    <m:t>0</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𝛽</m:t>
                                  </m:r>
                                </m:e>
                                <m:sub>
                                  <m:r>
                                    <a:rPr lang="es-ES" i="1">
                                      <a:latin typeface="Cambria Math" panose="02040503050406030204" pitchFamily="18" charset="0"/>
                                    </a:rPr>
                                    <m:t>1</m:t>
                                  </m:r>
                                </m:sub>
                              </m:sSub>
                              <m:sSub>
                                <m:sSubPr>
                                  <m:ctrlPr>
                                    <a:rPr lang="es-ES" i="1">
                                      <a:latin typeface="Cambria Math" panose="02040503050406030204" pitchFamily="18" charset="0"/>
                                    </a:rPr>
                                  </m:ctrlPr>
                                </m:sSubPr>
                                <m:e>
                                  <m:r>
                                    <a:rPr lang="es-ES" i="1">
                                      <a:latin typeface="Cambria Math" panose="02040503050406030204" pitchFamily="18" charset="0"/>
                                    </a:rPr>
                                    <m:t>𝑥</m:t>
                                  </m:r>
                                </m:e>
                                <m:sub>
                                  <m:r>
                                    <a:rPr lang="es-ES" i="1">
                                      <a:latin typeface="Cambria Math" panose="02040503050406030204" pitchFamily="18" charset="0"/>
                                    </a:rPr>
                                    <m:t>1</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𝛽</m:t>
                                  </m:r>
                                </m:e>
                                <m:sub>
                                  <m:r>
                                    <a:rPr lang="es-ES" i="1">
                                      <a:latin typeface="Cambria Math" panose="02040503050406030204" pitchFamily="18" charset="0"/>
                                    </a:rPr>
                                    <m:t>2</m:t>
                                  </m:r>
                                </m:sub>
                              </m:sSub>
                              <m:sSub>
                                <m:sSubPr>
                                  <m:ctrlPr>
                                    <a:rPr lang="es-ES" i="1">
                                      <a:latin typeface="Cambria Math" panose="02040503050406030204" pitchFamily="18" charset="0"/>
                                    </a:rPr>
                                  </m:ctrlPr>
                                </m:sSubPr>
                                <m:e>
                                  <m:r>
                                    <a:rPr lang="es-ES" i="1">
                                      <a:latin typeface="Cambria Math" panose="02040503050406030204" pitchFamily="18" charset="0"/>
                                    </a:rPr>
                                    <m:t>𝑥</m:t>
                                  </m:r>
                                </m:e>
                                <m:sub>
                                  <m:r>
                                    <a:rPr lang="es-ES" i="1">
                                      <a:latin typeface="Cambria Math" panose="02040503050406030204" pitchFamily="18" charset="0"/>
                                    </a:rPr>
                                    <m:t>2</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𝛽</m:t>
                                  </m:r>
                                </m:e>
                                <m:sub>
                                  <m:r>
                                    <a:rPr lang="es-ES" i="1">
                                      <a:latin typeface="Cambria Math" panose="02040503050406030204" pitchFamily="18" charset="0"/>
                                    </a:rPr>
                                    <m:t>𝑛</m:t>
                                  </m:r>
                                </m:sub>
                              </m:sSub>
                              <m:sSub>
                                <m:sSubPr>
                                  <m:ctrlPr>
                                    <a:rPr lang="es-ES" i="1">
                                      <a:latin typeface="Cambria Math" panose="02040503050406030204" pitchFamily="18" charset="0"/>
                                    </a:rPr>
                                  </m:ctrlPr>
                                </m:sSubPr>
                                <m:e>
                                  <m:r>
                                    <a:rPr lang="es-ES" i="1">
                                      <a:latin typeface="Cambria Math" panose="02040503050406030204" pitchFamily="18" charset="0"/>
                                    </a:rPr>
                                    <m:t>𝑥</m:t>
                                  </m:r>
                                </m:e>
                                <m:sub>
                                  <m:r>
                                    <a:rPr lang="es-ES" i="1">
                                      <a:latin typeface="Cambria Math" panose="02040503050406030204" pitchFamily="18" charset="0"/>
                                    </a:rPr>
                                    <m:t>𝑛</m:t>
                                  </m:r>
                                </m:sub>
                              </m:sSub>
                              <m:r>
                                <a:rPr lang="es-ES" i="1">
                                  <a:latin typeface="Cambria Math" panose="02040503050406030204" pitchFamily="18" charset="0"/>
                                </a:rPr>
                                <m:t>)</m:t>
                              </m:r>
                            </m:sup>
                          </m:sSup>
                        </m:den>
                      </m:f>
                    </m:oMath>
                  </m:oMathPara>
                </a14:m>
                <a:endParaRPr lang="es-ES" dirty="0"/>
              </a:p>
              <a:p>
                <a:r>
                  <a:rPr lang="es-ES" dirty="0"/>
                  <a:t>Variables </a:t>
                </a:r>
                <a:r>
                  <a:rPr lang="es-ES" dirty="0" err="1"/>
                  <a:t>correladas</a:t>
                </a:r>
                <a:r>
                  <a:rPr lang="es-ES" dirty="0"/>
                  <a:t>/correlacionadas disminuyen el poder predictivo.</a:t>
                </a:r>
              </a:p>
              <a:p>
                <a:r>
                  <a:rPr lang="es-ES" dirty="0" err="1"/>
                  <a:t>Cutoff</a:t>
                </a:r>
                <a:r>
                  <a:rPr lang="es-ES" dirty="0"/>
                  <a:t>: decide si el valor es TRUE o FALSE. ¿cómo debes elegirlo?</a:t>
                </a:r>
              </a:p>
              <a:p>
                <a:pPr marL="0" indent="0">
                  <a:buNone/>
                </a:pPr>
                <a:endParaRPr lang="es-ES" dirty="0"/>
              </a:p>
              <a:p>
                <a:pPr marL="0" indent="0">
                  <a:buFont typeface="Arial"/>
                  <a:buNone/>
                </a:pPr>
                <a:endParaRPr lang="es-ES" dirty="0"/>
              </a:p>
            </p:txBody>
          </p:sp>
        </mc:Choice>
        <mc:Fallback xmlns="">
          <p:sp>
            <p:nvSpPr>
              <p:cNvPr id="4" name="Marcador de contenido 3">
                <a:extLst>
                  <a:ext uri="{FF2B5EF4-FFF2-40B4-BE49-F238E27FC236}">
                    <a16:creationId xmlns:a16="http://schemas.microsoft.com/office/drawing/2014/main" id="{6FBDAC43-D159-441B-A615-01FB1365BD9F}"/>
                  </a:ext>
                </a:extLst>
              </p:cNvPr>
              <p:cNvSpPr txBox="1">
                <a:spLocks noRot="1" noChangeAspect="1" noMove="1" noResize="1" noEditPoints="1" noAdjustHandles="1" noChangeArrowheads="1" noChangeShapeType="1" noTextEdit="1"/>
              </p:cNvSpPr>
              <p:nvPr/>
            </p:nvSpPr>
            <p:spPr>
              <a:xfrm>
                <a:off x="976428" y="2005673"/>
                <a:ext cx="7354772" cy="4289110"/>
              </a:xfrm>
              <a:prstGeom prst="rect">
                <a:avLst/>
              </a:prstGeom>
              <a:blipFill>
                <a:blip r:embed="rId2"/>
                <a:stretch>
                  <a:fillRect l="-1491" t="-1847" r="-1740"/>
                </a:stretch>
              </a:blipFill>
            </p:spPr>
            <p:txBody>
              <a:bodyPr/>
              <a:lstStyle/>
              <a:p>
                <a:r>
                  <a:rPr lang="es-ES">
                    <a:noFill/>
                  </a:rPr>
                  <a:t> </a:t>
                </a:r>
              </a:p>
            </p:txBody>
          </p:sp>
        </mc:Fallback>
      </mc:AlternateContent>
    </p:spTree>
    <p:extLst>
      <p:ext uri="{BB962C8B-B14F-4D97-AF65-F5344CB8AC3E}">
        <p14:creationId xmlns:p14="http://schemas.microsoft.com/office/powerpoint/2010/main" val="39002012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sz="3600" dirty="0" err="1"/>
              <a:t>Summary</a:t>
            </a:r>
            <a:r>
              <a:rPr lang="es-ES" sz="3600" dirty="0"/>
              <a:t>: </a:t>
            </a:r>
            <a:r>
              <a:rPr lang="es-ES" sz="3600" dirty="0" err="1"/>
              <a:t>Decision</a:t>
            </a:r>
            <a:r>
              <a:rPr lang="es-ES" sz="3600" dirty="0"/>
              <a:t> </a:t>
            </a:r>
            <a:r>
              <a:rPr lang="es-ES" sz="3600" dirty="0" err="1"/>
              <a:t>Trees</a:t>
            </a:r>
            <a:endParaRPr lang="es-ES" sz="3600" dirty="0"/>
          </a:p>
        </p:txBody>
      </p:sp>
      <p:sp>
        <p:nvSpPr>
          <p:cNvPr id="4" name="Marcador de contenido 3">
            <a:extLst>
              <a:ext uri="{FF2B5EF4-FFF2-40B4-BE49-F238E27FC236}">
                <a16:creationId xmlns:a16="http://schemas.microsoft.com/office/drawing/2014/main" id="{6FBDAC43-D159-441B-A615-01FB1365BD9F}"/>
              </a:ext>
            </a:extLst>
          </p:cNvPr>
          <p:cNvSpPr txBox="1">
            <a:spLocks/>
          </p:cNvSpPr>
          <p:nvPr/>
        </p:nvSpPr>
        <p:spPr>
          <a:xfrm>
            <a:off x="976428" y="2005673"/>
            <a:ext cx="7354772" cy="4289110"/>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s-ES" dirty="0"/>
              <a:t>Estimación y clasificación</a:t>
            </a:r>
          </a:p>
          <a:p>
            <a:r>
              <a:rPr lang="es-ES" dirty="0"/>
              <a:t>Conceptos claros: </a:t>
            </a:r>
            <a:r>
              <a:rPr lang="es-ES" dirty="0" err="1"/>
              <a:t>Root</a:t>
            </a:r>
            <a:r>
              <a:rPr lang="es-ES" dirty="0"/>
              <a:t> </a:t>
            </a:r>
            <a:r>
              <a:rPr lang="es-ES" dirty="0" err="1"/>
              <a:t>Node</a:t>
            </a:r>
            <a:r>
              <a:rPr lang="es-ES" dirty="0"/>
              <a:t>, </a:t>
            </a:r>
            <a:r>
              <a:rPr lang="es-ES" dirty="0" err="1"/>
              <a:t>Splitting</a:t>
            </a:r>
            <a:r>
              <a:rPr lang="es-ES" dirty="0"/>
              <a:t>, </a:t>
            </a:r>
            <a:r>
              <a:rPr lang="es-ES" dirty="0" err="1"/>
              <a:t>Decision</a:t>
            </a:r>
            <a:r>
              <a:rPr lang="es-ES" dirty="0"/>
              <a:t> </a:t>
            </a:r>
            <a:r>
              <a:rPr lang="es-ES" dirty="0" err="1"/>
              <a:t>Node</a:t>
            </a:r>
            <a:r>
              <a:rPr lang="es-ES" dirty="0"/>
              <a:t>, Terminal </a:t>
            </a:r>
            <a:r>
              <a:rPr lang="es-ES" dirty="0" err="1"/>
              <a:t>Node</a:t>
            </a:r>
            <a:r>
              <a:rPr lang="es-ES" dirty="0"/>
              <a:t>, </a:t>
            </a:r>
            <a:r>
              <a:rPr lang="es-ES" dirty="0" err="1"/>
              <a:t>Parent</a:t>
            </a:r>
            <a:r>
              <a:rPr lang="es-ES" dirty="0"/>
              <a:t> </a:t>
            </a:r>
            <a:r>
              <a:rPr lang="es-ES" dirty="0" err="1"/>
              <a:t>Node</a:t>
            </a:r>
            <a:r>
              <a:rPr lang="es-ES" dirty="0"/>
              <a:t>, Child </a:t>
            </a:r>
            <a:r>
              <a:rPr lang="es-ES" dirty="0" err="1"/>
              <a:t>Node</a:t>
            </a:r>
            <a:r>
              <a:rPr lang="es-ES" dirty="0"/>
              <a:t>, </a:t>
            </a:r>
            <a:r>
              <a:rPr lang="es-ES" dirty="0" err="1"/>
              <a:t>Pruning</a:t>
            </a:r>
            <a:r>
              <a:rPr lang="es-ES" dirty="0"/>
              <a:t>, Branch.</a:t>
            </a:r>
          </a:p>
          <a:p>
            <a:r>
              <a:rPr lang="es-ES" dirty="0"/>
              <a:t>Fácil de interpretar.</a:t>
            </a:r>
          </a:p>
          <a:p>
            <a:r>
              <a:rPr lang="es-ES" dirty="0"/>
              <a:t>Poco robustos.</a:t>
            </a:r>
          </a:p>
          <a:p>
            <a:r>
              <a:rPr lang="es-ES" dirty="0"/>
              <a:t>No obtenemos una probabilidad.</a:t>
            </a:r>
          </a:p>
          <a:p>
            <a:pPr marL="0" indent="0">
              <a:buNone/>
            </a:pPr>
            <a:endParaRPr lang="es-ES" dirty="0"/>
          </a:p>
          <a:p>
            <a:pPr marL="0" indent="0">
              <a:buFont typeface="Arial"/>
              <a:buNone/>
            </a:pPr>
            <a:endParaRPr lang="es-ES" dirty="0"/>
          </a:p>
        </p:txBody>
      </p:sp>
    </p:spTree>
    <p:extLst>
      <p:ext uri="{BB962C8B-B14F-4D97-AF65-F5344CB8AC3E}">
        <p14:creationId xmlns:p14="http://schemas.microsoft.com/office/powerpoint/2010/main" val="5325991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sz="3600" dirty="0" err="1"/>
              <a:t>Summary</a:t>
            </a:r>
            <a:r>
              <a:rPr lang="es-ES" sz="3600" dirty="0"/>
              <a:t>: </a:t>
            </a:r>
            <a:r>
              <a:rPr lang="es-ES" sz="3600" dirty="0" err="1"/>
              <a:t>Random</a:t>
            </a:r>
            <a:r>
              <a:rPr lang="es-ES" sz="3600" dirty="0"/>
              <a:t> Forest</a:t>
            </a:r>
          </a:p>
        </p:txBody>
      </p:sp>
      <p:sp>
        <p:nvSpPr>
          <p:cNvPr id="4" name="Marcador de contenido 3">
            <a:extLst>
              <a:ext uri="{FF2B5EF4-FFF2-40B4-BE49-F238E27FC236}">
                <a16:creationId xmlns:a16="http://schemas.microsoft.com/office/drawing/2014/main" id="{6FBDAC43-D159-441B-A615-01FB1365BD9F}"/>
              </a:ext>
            </a:extLst>
          </p:cNvPr>
          <p:cNvSpPr txBox="1">
            <a:spLocks/>
          </p:cNvSpPr>
          <p:nvPr/>
        </p:nvSpPr>
        <p:spPr>
          <a:xfrm>
            <a:off x="976428" y="2005673"/>
            <a:ext cx="7354772" cy="4289110"/>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s-ES" dirty="0"/>
              <a:t>Problemas de clasificación y estimación.</a:t>
            </a:r>
          </a:p>
          <a:p>
            <a:r>
              <a:rPr lang="es-ES" dirty="0" err="1"/>
              <a:t>Ensemble</a:t>
            </a:r>
            <a:r>
              <a:rPr lang="es-ES" dirty="0"/>
              <a:t> </a:t>
            </a:r>
            <a:r>
              <a:rPr lang="es-ES" dirty="0" err="1"/>
              <a:t>Learning</a:t>
            </a:r>
            <a:r>
              <a:rPr lang="es-ES" dirty="0"/>
              <a:t>: ¿utilizar al hombre más fuerte del mundo para mover un coche o muchos hombres normales?</a:t>
            </a:r>
          </a:p>
          <a:p>
            <a:r>
              <a:rPr lang="es-ES" dirty="0"/>
              <a:t>Promedio de muchos árboles de decisión.</a:t>
            </a:r>
          </a:p>
          <a:p>
            <a:r>
              <a:rPr lang="es-ES" dirty="0"/>
              <a:t>Suelen ser robustos, a diferencia de los </a:t>
            </a:r>
            <a:r>
              <a:rPr lang="es-ES" dirty="0" err="1"/>
              <a:t>Decision</a:t>
            </a:r>
            <a:r>
              <a:rPr lang="es-ES" dirty="0"/>
              <a:t> </a:t>
            </a:r>
            <a:r>
              <a:rPr lang="es-ES" dirty="0" err="1"/>
              <a:t>Trees</a:t>
            </a:r>
            <a:r>
              <a:rPr lang="es-ES" dirty="0"/>
              <a:t>.</a:t>
            </a:r>
          </a:p>
          <a:p>
            <a:pPr marL="0" indent="0">
              <a:buFont typeface="Arial"/>
              <a:buNone/>
            </a:pPr>
            <a:endParaRPr lang="es-ES" dirty="0"/>
          </a:p>
        </p:txBody>
      </p:sp>
    </p:spTree>
    <p:extLst>
      <p:ext uri="{BB962C8B-B14F-4D97-AF65-F5344CB8AC3E}">
        <p14:creationId xmlns:p14="http://schemas.microsoft.com/office/powerpoint/2010/main" val="34509491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sz="3600" dirty="0" err="1"/>
              <a:t>Summary</a:t>
            </a:r>
            <a:r>
              <a:rPr lang="es-ES" sz="3600" dirty="0"/>
              <a:t>: SVM</a:t>
            </a:r>
          </a:p>
        </p:txBody>
      </p:sp>
      <p:sp>
        <p:nvSpPr>
          <p:cNvPr id="4" name="Marcador de contenido 3">
            <a:extLst>
              <a:ext uri="{FF2B5EF4-FFF2-40B4-BE49-F238E27FC236}">
                <a16:creationId xmlns:a16="http://schemas.microsoft.com/office/drawing/2014/main" id="{6FBDAC43-D159-441B-A615-01FB1365BD9F}"/>
              </a:ext>
            </a:extLst>
          </p:cNvPr>
          <p:cNvSpPr txBox="1">
            <a:spLocks/>
          </p:cNvSpPr>
          <p:nvPr/>
        </p:nvSpPr>
        <p:spPr>
          <a:xfrm>
            <a:off x="976428" y="2005673"/>
            <a:ext cx="7354772" cy="4289110"/>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s-ES" dirty="0"/>
              <a:t>Problemas de clasificación y estimación (aunque no lo hayamos visto (SVR)).</a:t>
            </a:r>
          </a:p>
          <a:p>
            <a:r>
              <a:rPr lang="es-ES" dirty="0"/>
              <a:t>En dos dimensiones: una recta separa las clases.</a:t>
            </a:r>
          </a:p>
          <a:p>
            <a:r>
              <a:rPr lang="es-ES" dirty="0"/>
              <a:t>En tres dimensiones: un plano separar las clases</a:t>
            </a:r>
          </a:p>
          <a:p>
            <a:r>
              <a:rPr lang="es-ES" dirty="0"/>
              <a:t>En problemas no lineales: </a:t>
            </a:r>
            <a:r>
              <a:rPr lang="es-ES" dirty="0" err="1"/>
              <a:t>Kernel</a:t>
            </a:r>
            <a:r>
              <a:rPr lang="es-ES" dirty="0"/>
              <a:t> </a:t>
            </a:r>
            <a:r>
              <a:rPr lang="es-ES" dirty="0" err="1"/>
              <a:t>trick</a:t>
            </a:r>
            <a:r>
              <a:rPr lang="es-ES" dirty="0"/>
              <a:t>.</a:t>
            </a:r>
          </a:p>
          <a:p>
            <a:r>
              <a:rPr lang="es-ES" dirty="0"/>
              <a:t>No son del todo robustos.</a:t>
            </a:r>
          </a:p>
          <a:p>
            <a:pPr marL="0" indent="0">
              <a:buFont typeface="Arial"/>
              <a:buNone/>
            </a:pPr>
            <a:endParaRPr lang="es-ES" dirty="0"/>
          </a:p>
        </p:txBody>
      </p:sp>
    </p:spTree>
    <p:extLst>
      <p:ext uri="{BB962C8B-B14F-4D97-AF65-F5344CB8AC3E}">
        <p14:creationId xmlns:p14="http://schemas.microsoft.com/office/powerpoint/2010/main" val="33132883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sz="3600" dirty="0" err="1"/>
              <a:t>Summary</a:t>
            </a:r>
            <a:r>
              <a:rPr lang="es-ES" sz="3600" dirty="0"/>
              <a:t>: </a:t>
            </a:r>
            <a:r>
              <a:rPr lang="es-ES" sz="3600" dirty="0" err="1"/>
              <a:t>Splines</a:t>
            </a:r>
            <a:r>
              <a:rPr lang="es-ES" sz="3600" dirty="0"/>
              <a:t> cúbicos</a:t>
            </a:r>
          </a:p>
        </p:txBody>
      </p:sp>
      <p:sp>
        <p:nvSpPr>
          <p:cNvPr id="4" name="Marcador de contenido 3">
            <a:extLst>
              <a:ext uri="{FF2B5EF4-FFF2-40B4-BE49-F238E27FC236}">
                <a16:creationId xmlns:a16="http://schemas.microsoft.com/office/drawing/2014/main" id="{6FBDAC43-D159-441B-A615-01FB1365BD9F}"/>
              </a:ext>
            </a:extLst>
          </p:cNvPr>
          <p:cNvSpPr txBox="1">
            <a:spLocks/>
          </p:cNvSpPr>
          <p:nvPr/>
        </p:nvSpPr>
        <p:spPr>
          <a:xfrm>
            <a:off x="976428" y="2005673"/>
            <a:ext cx="7354772" cy="4289110"/>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s-ES" dirty="0"/>
              <a:t>Problemas de estimación.</a:t>
            </a:r>
          </a:p>
          <a:p>
            <a:r>
              <a:rPr lang="es-ES" dirty="0"/>
              <a:t>Polinomio de grado 3 en los intervalos deseados.</a:t>
            </a:r>
          </a:p>
          <a:p>
            <a:r>
              <a:rPr lang="es-ES" dirty="0" err="1"/>
              <a:t>Smoothed</a:t>
            </a:r>
            <a:r>
              <a:rPr lang="es-ES" dirty="0"/>
              <a:t> </a:t>
            </a:r>
            <a:r>
              <a:rPr lang="es-ES" dirty="0" err="1"/>
              <a:t>splines</a:t>
            </a:r>
            <a:r>
              <a:rPr lang="es-ES" dirty="0"/>
              <a:t>: polinomio de grado 3 en todo el dominio de acuerdo a cada grado de libertad.</a:t>
            </a:r>
          </a:p>
          <a:p>
            <a:r>
              <a:rPr lang="es-ES" dirty="0"/>
              <a:t>No uno, ni dos sino tres grados debe ser el polinomio.</a:t>
            </a:r>
          </a:p>
          <a:p>
            <a:r>
              <a:rPr lang="es-ES" dirty="0"/>
              <a:t>Tampoco cuatro, cinco o más.</a:t>
            </a:r>
          </a:p>
          <a:p>
            <a:pPr marL="0" indent="0">
              <a:buFont typeface="Arial"/>
              <a:buNone/>
            </a:pPr>
            <a:endParaRPr lang="es-ES" dirty="0"/>
          </a:p>
        </p:txBody>
      </p:sp>
    </p:spTree>
    <p:extLst>
      <p:ext uri="{BB962C8B-B14F-4D97-AF65-F5344CB8AC3E}">
        <p14:creationId xmlns:p14="http://schemas.microsoft.com/office/powerpoint/2010/main" val="381256452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ánico">
  <a:themeElements>
    <a:clrScheme name="Orgánico">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ánico">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ánico">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rotWithShape="1">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Plantilla presentaciones KSchool" id="{7F33E744-B0EE-43DD-B733-3A8C5B7F1321}" vid="{931FA02B-1698-4D52-865E-E6E95D98B47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A6872C23FC8E1947AC8521F9A228FB4E" ma:contentTypeVersion="8" ma:contentTypeDescription="Crear nuevo documento." ma:contentTypeScope="" ma:versionID="bb8f1e04e235c8be504e364d1e55da9f">
  <xsd:schema xmlns:xsd="http://www.w3.org/2001/XMLSchema" xmlns:xs="http://www.w3.org/2001/XMLSchema" xmlns:p="http://schemas.microsoft.com/office/2006/metadata/properties" xmlns:ns2="23f58540-22b4-45ac-8bc8-ec64c7919c32" xmlns:ns3="0910e0de-ccbb-42b3-b6ce-bcc211e70987" targetNamespace="http://schemas.microsoft.com/office/2006/metadata/properties" ma:root="true" ma:fieldsID="8488e2e653b694e96f64b771c7c3e40a" ns2:_="" ns3:_="">
    <xsd:import namespace="23f58540-22b4-45ac-8bc8-ec64c7919c32"/>
    <xsd:import namespace="0910e0de-ccbb-42b3-b6ce-bcc211e70987"/>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f58540-22b4-45ac-8bc8-ec64c7919c32" elementFormDefault="qualified">
    <xsd:import namespace="http://schemas.microsoft.com/office/2006/documentManagement/types"/>
    <xsd:import namespace="http://schemas.microsoft.com/office/infopath/2007/PartnerControls"/>
    <xsd:element name="SharedWithUsers" ma:index="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910e0de-ccbb-42b3-b6ce-bcc211e70987"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13DCFF7-438F-4187-A0E1-C12B59F10B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f58540-22b4-45ac-8bc8-ec64c7919c32"/>
    <ds:schemaRef ds:uri="0910e0de-ccbb-42b3-b6ce-bcc211e7098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DAD86DE-3C85-492C-ABE8-144C272E17BB}">
  <ds:schemaRefs>
    <ds:schemaRef ds:uri="http://schemas.microsoft.com/sharepoint/v3/contenttype/forms"/>
  </ds:schemaRefs>
</ds:datastoreItem>
</file>

<file path=customXml/itemProps3.xml><?xml version="1.0" encoding="utf-8"?>
<ds:datastoreItem xmlns:ds="http://schemas.openxmlformats.org/officeDocument/2006/customXml" ds:itemID="{90497C6D-3B42-43C0-9C21-6FC53FC8C7D1}">
  <ds:schemaRefs>
    <ds:schemaRef ds:uri="http://purl.org/dc/terms/"/>
    <ds:schemaRef ds:uri="http://schemas.openxmlformats.org/package/2006/metadata/core-properties"/>
    <ds:schemaRef ds:uri="23f58540-22b4-45ac-8bc8-ec64c7919c32"/>
    <ds:schemaRef ds:uri="http://schemas.microsoft.com/office/2006/documentManagement/types"/>
    <ds:schemaRef ds:uri="0910e0de-ccbb-42b3-b6ce-bcc211e70987"/>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Plantilla presentaciones KSchool</Template>
  <TotalTime>1388</TotalTime>
  <Words>5068</Words>
  <Application>Microsoft Office PowerPoint</Application>
  <PresentationFormat>Presentación en pantalla (4:3)</PresentationFormat>
  <Paragraphs>334</Paragraphs>
  <Slides>100</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100</vt:i4>
      </vt:variant>
    </vt:vector>
  </HeadingPairs>
  <TitlesOfParts>
    <vt:vector size="109" baseType="lpstr">
      <vt:lpstr>Arial</vt:lpstr>
      <vt:lpstr>Calibri</vt:lpstr>
      <vt:lpstr>Cambria Math</vt:lpstr>
      <vt:lpstr>Courier New</vt:lpstr>
      <vt:lpstr>Garamond</vt:lpstr>
      <vt:lpstr>Lato</vt:lpstr>
      <vt:lpstr>Lato Thin</vt:lpstr>
      <vt:lpstr>TrashHand</vt:lpstr>
      <vt:lpstr>Orgánico</vt:lpstr>
      <vt:lpstr>Presentación de PowerPoint</vt:lpstr>
      <vt:lpstr>About me</vt:lpstr>
      <vt:lpstr>Intro supervised learning</vt:lpstr>
      <vt:lpstr>Intro supervised learning</vt:lpstr>
      <vt:lpstr>Intro supervised learning</vt:lpstr>
      <vt:lpstr>Supervised vs. Unsupervised learning</vt:lpstr>
      <vt:lpstr>supervised learning</vt:lpstr>
      <vt:lpstr>unsupervised learning</vt:lpstr>
      <vt:lpstr>Index</vt:lpstr>
      <vt:lpstr>We won’t study…</vt:lpstr>
      <vt:lpstr>Conceptos previos</vt:lpstr>
      <vt:lpstr>Dataset de train y test. </vt:lpstr>
      <vt:lpstr>Overfitting</vt:lpstr>
      <vt:lpstr>Matriz de confusión</vt:lpstr>
      <vt:lpstr>Matriz de confusión</vt:lpstr>
      <vt:lpstr>K-fold Cross Validation </vt:lpstr>
      <vt:lpstr>Random Cross Validation </vt:lpstr>
      <vt:lpstr>Leave-one-out cross-validation</vt:lpstr>
      <vt:lpstr>Cross-Validation ejemplo</vt:lpstr>
      <vt:lpstr>La famosa, simple pero poderosa regresión lineal…</vt:lpstr>
      <vt:lpstr>Linear regression</vt:lpstr>
      <vt:lpstr>Linear regression</vt:lpstr>
      <vt:lpstr>¿Cómo sabemos si nuestro modelo está bien ajustado?</vt:lpstr>
      <vt:lpstr>El famoso R^2</vt:lpstr>
      <vt:lpstr>El famoso R^2</vt:lpstr>
      <vt:lpstr>Residuales</vt:lpstr>
      <vt:lpstr>Residuales</vt:lpstr>
      <vt:lpstr>Residuales</vt:lpstr>
      <vt:lpstr>Puntos influyentes (outliers)</vt:lpstr>
      <vt:lpstr>Let’s do it…</vt:lpstr>
      <vt:lpstr>Conclusiones</vt:lpstr>
      <vt:lpstr>Logistic Regression, ¿verdadero o falso?</vt:lpstr>
      <vt:lpstr>Logistic Regression</vt:lpstr>
      <vt:lpstr>Cutoff o umbral de decisión</vt:lpstr>
      <vt:lpstr>Let’s do it…</vt:lpstr>
      <vt:lpstr>Decision Trees o como un árbol puede clasificar eventos…</vt:lpstr>
      <vt:lpstr>Decision Trees Motivación</vt:lpstr>
      <vt:lpstr>Decision Trees Motivación</vt:lpstr>
      <vt:lpstr>Decision Trees Intro</vt:lpstr>
      <vt:lpstr>Decision Trees Intro</vt:lpstr>
      <vt:lpstr>Decision Trees Intro</vt:lpstr>
      <vt:lpstr>Tipos de Decision Trees</vt:lpstr>
      <vt:lpstr>Regression Decision Trees</vt:lpstr>
      <vt:lpstr>Regression Decision Trees</vt:lpstr>
      <vt:lpstr>Regression Decision Trees</vt:lpstr>
      <vt:lpstr>Classification Decision Trees</vt:lpstr>
      <vt:lpstr>Classification Decision Trees</vt:lpstr>
      <vt:lpstr>Cost-Complexity Pruning</vt:lpstr>
      <vt:lpstr>Ventajas y desventajas</vt:lpstr>
      <vt:lpstr>Let’s do it…</vt:lpstr>
      <vt:lpstr>Ensemble Learning</vt:lpstr>
      <vt:lpstr>Random Forest</vt:lpstr>
      <vt:lpstr>Random Forest</vt:lpstr>
      <vt:lpstr>Let’s do it…</vt:lpstr>
      <vt:lpstr>Conclusión</vt:lpstr>
      <vt:lpstr>Support Vector Machines o como separar un conjunto datos…</vt:lpstr>
      <vt:lpstr>Support Vector Machines</vt:lpstr>
      <vt:lpstr>SVM linear data</vt:lpstr>
      <vt:lpstr>SVM linear data</vt:lpstr>
      <vt:lpstr>SVM linear data</vt:lpstr>
      <vt:lpstr>SVM non linear data</vt:lpstr>
      <vt:lpstr>SVM non linear data</vt:lpstr>
      <vt:lpstr>SVM non linear data</vt:lpstr>
      <vt:lpstr>SVM non linear data</vt:lpstr>
      <vt:lpstr>Kernel trick</vt:lpstr>
      <vt:lpstr>Kernel trick</vt:lpstr>
      <vt:lpstr>SVM: ventajas</vt:lpstr>
      <vt:lpstr>SVM: desventajas</vt:lpstr>
      <vt:lpstr>Let’s do it…</vt:lpstr>
      <vt:lpstr>Conclusion</vt:lpstr>
      <vt:lpstr>Splines cúbicos, o como unir puntos para estimar datos</vt:lpstr>
      <vt:lpstr>Splines</vt:lpstr>
      <vt:lpstr>Let’s do it…</vt:lpstr>
      <vt:lpstr>Conclusión</vt:lpstr>
      <vt:lpstr>K – Nearest Neighbors (KNN): Somos lo que no rodea.</vt:lpstr>
      <vt:lpstr>KNN: Intro</vt:lpstr>
      <vt:lpstr>K=1</vt:lpstr>
      <vt:lpstr>K=3</vt:lpstr>
      <vt:lpstr>K=5</vt:lpstr>
      <vt:lpstr>K=7</vt:lpstr>
      <vt:lpstr>K=1</vt:lpstr>
      <vt:lpstr>K=11</vt:lpstr>
      <vt:lpstr>Basic Deep Learning</vt:lpstr>
      <vt:lpstr>Image recognition – Object detection (basic Deep learning)</vt:lpstr>
      <vt:lpstr>Image recognition – Object detection (basic Deep learning)</vt:lpstr>
      <vt:lpstr>RGB: Red, Green, Blue</vt:lpstr>
      <vt:lpstr>De una imagen a una matriz</vt:lpstr>
      <vt:lpstr>De una imagen a una matriz</vt:lpstr>
      <vt:lpstr>Let’s do it…</vt:lpstr>
      <vt:lpstr>Supervised Learning Project</vt:lpstr>
      <vt:lpstr>Summary Supervised Learning</vt:lpstr>
      <vt:lpstr>Summary: Conceptos básicos</vt:lpstr>
      <vt:lpstr>Summary: Regresión lineal</vt:lpstr>
      <vt:lpstr>Summary: Regresión lineal</vt:lpstr>
      <vt:lpstr>Summary: Regresión logística</vt:lpstr>
      <vt:lpstr>Summary: Decision Trees</vt:lpstr>
      <vt:lpstr>Summary: Random Forest</vt:lpstr>
      <vt:lpstr>Summary: SVM</vt:lpstr>
      <vt:lpstr>Summary: Splines cúbicos</vt:lpstr>
      <vt:lpstr>Fin…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Henry N</dc:creator>
  <cp:lastModifiedBy>Juan Luis García López</cp:lastModifiedBy>
  <cp:revision>66</cp:revision>
  <dcterms:created xsi:type="dcterms:W3CDTF">2019-02-15T05:58:44Z</dcterms:created>
  <dcterms:modified xsi:type="dcterms:W3CDTF">2019-07-06T08:24:23Z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0x010100A6872C23FC8E1947AC8521F9A228FB4E</vt:lpwstr>
  </property>
</Properties>
</file>